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62" r:id="rId5"/>
  </p:sldMasterIdLst>
  <p:notesMasterIdLst>
    <p:notesMasterId r:id="rId23"/>
  </p:notesMasterIdLst>
  <p:handoutMasterIdLst>
    <p:handoutMasterId r:id="rId24"/>
  </p:handoutMasterIdLst>
  <p:sldIdLst>
    <p:sldId id="256" r:id="rId6"/>
    <p:sldId id="257" r:id="rId7"/>
    <p:sldId id="260" r:id="rId8"/>
    <p:sldId id="261" r:id="rId9"/>
    <p:sldId id="274" r:id="rId10"/>
    <p:sldId id="275" r:id="rId11"/>
    <p:sldId id="266" r:id="rId12"/>
    <p:sldId id="267" r:id="rId13"/>
    <p:sldId id="268" r:id="rId14"/>
    <p:sldId id="262" r:id="rId15"/>
    <p:sldId id="276" r:id="rId16"/>
    <p:sldId id="265" r:id="rId17"/>
    <p:sldId id="272" r:id="rId18"/>
    <p:sldId id="263" r:id="rId19"/>
    <p:sldId id="271" r:id="rId20"/>
    <p:sldId id="264" r:id="rId21"/>
    <p:sldId id="273" r:id="rId2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177"/>
    <a:srgbClr val="173B6B"/>
    <a:srgbClr val="163A5E"/>
    <a:srgbClr val="521FA8"/>
    <a:srgbClr val="0E6C2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3925" autoAdjust="0"/>
  </p:normalViewPr>
  <p:slideViewPr>
    <p:cSldViewPr snapToGrid="0" snapToObjects="1">
      <p:cViewPr varScale="1">
        <p:scale>
          <a:sx n="93" d="100"/>
          <a:sy n="93" d="100"/>
        </p:scale>
        <p:origin x="2124" y="84"/>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78" d="100"/>
          <a:sy n="78" d="100"/>
        </p:scale>
        <p:origin x="3306"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F80037-EAA0-4927-BC79-2BFD8482CC93}" type="datetimeFigureOut">
              <a:rPr lang="en-CA" smtClean="0"/>
              <a:t>2025-10-08</a:t>
            </a:fld>
            <a:endParaRPr lang="en-C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1F458B-48F6-441C-AA36-E79C47F68483}" type="slidenum">
              <a:rPr lang="en-CA" smtClean="0"/>
              <a:t>‹#›</a:t>
            </a:fld>
            <a:endParaRPr lang="en-CA"/>
          </a:p>
        </p:txBody>
      </p:sp>
    </p:spTree>
    <p:extLst>
      <p:ext uri="{BB962C8B-B14F-4D97-AF65-F5344CB8AC3E}">
        <p14:creationId xmlns:p14="http://schemas.microsoft.com/office/powerpoint/2010/main" val="1514973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E3D089-421A-465A-8152-BEAA35142AC1}" type="datetimeFigureOut">
              <a:rPr lang="en-CA" smtClean="0"/>
              <a:t>2025-10-08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9DE43A-B0F3-4106-B56B-F181FDE5C614}" type="slidenum">
              <a:rPr lang="en-CA" smtClean="0"/>
              <a:t>‹#›</a:t>
            </a:fld>
            <a:endParaRPr lang="en-CA"/>
          </a:p>
        </p:txBody>
      </p:sp>
    </p:spTree>
    <p:extLst>
      <p:ext uri="{BB962C8B-B14F-4D97-AF65-F5344CB8AC3E}">
        <p14:creationId xmlns:p14="http://schemas.microsoft.com/office/powerpoint/2010/main" val="498604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1</a:t>
            </a:fld>
            <a:endParaRPr lang="en-CA" dirty="0"/>
          </a:p>
        </p:txBody>
      </p:sp>
    </p:spTree>
    <p:extLst>
      <p:ext uri="{BB962C8B-B14F-4D97-AF65-F5344CB8AC3E}">
        <p14:creationId xmlns:p14="http://schemas.microsoft.com/office/powerpoint/2010/main" val="2004597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2</a:t>
            </a:fld>
            <a:endParaRPr lang="en-CA"/>
          </a:p>
        </p:txBody>
      </p:sp>
    </p:spTree>
    <p:extLst>
      <p:ext uri="{BB962C8B-B14F-4D97-AF65-F5344CB8AC3E}">
        <p14:creationId xmlns:p14="http://schemas.microsoft.com/office/powerpoint/2010/main" val="2776639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Present always first. Past first and future first toggled between participants, and refer to the time frame that is displayed </a:t>
            </a:r>
            <a:r>
              <a:rPr lang="en-CA" b="1" dirty="0"/>
              <a:t>after</a:t>
            </a:r>
            <a:r>
              <a:rPr lang="en-CA" b="0" dirty="0"/>
              <a:t> present time frame. </a:t>
            </a:r>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3</a:t>
            </a:fld>
            <a:endParaRPr lang="en-CA" dirty="0"/>
          </a:p>
        </p:txBody>
      </p:sp>
    </p:spTree>
    <p:extLst>
      <p:ext uri="{BB962C8B-B14F-4D97-AF65-F5344CB8AC3E}">
        <p14:creationId xmlns:p14="http://schemas.microsoft.com/office/powerpoint/2010/main" val="67776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display order of domain specific and domain general questions was counterbalanced so that ~50% answered domain specific questions first, and then domain general questions, and half in the reverse order. The display order for statements of each domain were randomized. </a:t>
            </a:r>
          </a:p>
          <a:p>
            <a:endParaRPr lang="en-CA" dirty="0"/>
          </a:p>
          <a:p>
            <a:r>
              <a:rPr lang="en-CA" dirty="0"/>
              <a:t>Our methods have a methodological improvement in including both perceived past and perceived future change in all participants, as opposed to dividing participants into those who report on past change and those who predict future change. </a:t>
            </a:r>
          </a:p>
          <a:p>
            <a:r>
              <a:rPr lang="en-CA" dirty="0"/>
              <a:t>We also included counterbalancing for display order of which time frame was displayed (past vs future). </a:t>
            </a:r>
          </a:p>
        </p:txBody>
      </p:sp>
      <p:sp>
        <p:nvSpPr>
          <p:cNvPr id="4" name="Slide Number Placeholder 3"/>
          <p:cNvSpPr>
            <a:spLocks noGrp="1"/>
          </p:cNvSpPr>
          <p:nvPr>
            <p:ph type="sldNum" sz="quarter" idx="5"/>
          </p:nvPr>
        </p:nvSpPr>
        <p:spPr/>
        <p:txBody>
          <a:bodyPr/>
          <a:lstStyle/>
          <a:p>
            <a:fld id="{F29DE43A-B0F3-4106-B56B-F181FDE5C614}" type="slidenum">
              <a:rPr lang="en-CA" smtClean="0"/>
              <a:t>4</a:t>
            </a:fld>
            <a:endParaRPr lang="en-CA" dirty="0"/>
          </a:p>
        </p:txBody>
      </p:sp>
    </p:spTree>
    <p:extLst>
      <p:ext uri="{BB962C8B-B14F-4D97-AF65-F5344CB8AC3E}">
        <p14:creationId xmlns:p14="http://schemas.microsoft.com/office/powerpoint/2010/main" val="2740481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For each participant, the display order of the items within each domain was randomized. </a:t>
            </a:r>
          </a:p>
        </p:txBody>
      </p:sp>
      <p:sp>
        <p:nvSpPr>
          <p:cNvPr id="4" name="Slide Number Placeholder 3"/>
          <p:cNvSpPr>
            <a:spLocks noGrp="1"/>
          </p:cNvSpPr>
          <p:nvPr>
            <p:ph type="sldNum" sz="quarter" idx="5"/>
          </p:nvPr>
        </p:nvSpPr>
        <p:spPr/>
        <p:txBody>
          <a:bodyPr/>
          <a:lstStyle/>
          <a:p>
            <a:fld id="{F29DE43A-B0F3-4106-B56B-F181FDE5C614}" type="slidenum">
              <a:rPr lang="en-CA" smtClean="0"/>
              <a:t>5</a:t>
            </a:fld>
            <a:endParaRPr lang="en-CA"/>
          </a:p>
        </p:txBody>
      </p:sp>
    </p:spTree>
    <p:extLst>
      <p:ext uri="{BB962C8B-B14F-4D97-AF65-F5344CB8AC3E}">
        <p14:creationId xmlns:p14="http://schemas.microsoft.com/office/powerpoint/2010/main" val="1940090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For Preferences, some of the items that appear in sources were collapsed to form the items present here. For example, relaxing and resting were collapsed into the item “nap” (per </a:t>
            </a:r>
            <a:r>
              <a:rPr lang="en-CA" dirty="0" err="1"/>
              <a:t>inderpreet’s</a:t>
            </a:r>
            <a:r>
              <a:rPr lang="en-CA" dirty="0"/>
              <a:t> email). </a:t>
            </a:r>
          </a:p>
          <a:p>
            <a:endParaRPr lang="en-CA" dirty="0"/>
          </a:p>
          <a:p>
            <a:r>
              <a:rPr lang="en-CA" dirty="0"/>
              <a:t>For values, the items are from Schwartz’s 17 item inventory. There are 4 listed higher order values. Per Inderpreet, 2 items from taken from “Conservation”, and 1 item each was taken from “openness to Change”, “self-enhancement”, and “self-transcendence”</a:t>
            </a:r>
          </a:p>
        </p:txBody>
      </p:sp>
      <p:sp>
        <p:nvSpPr>
          <p:cNvPr id="4" name="Slide Number Placeholder 3"/>
          <p:cNvSpPr>
            <a:spLocks noGrp="1"/>
          </p:cNvSpPr>
          <p:nvPr>
            <p:ph type="sldNum" sz="quarter" idx="5"/>
          </p:nvPr>
        </p:nvSpPr>
        <p:spPr/>
        <p:txBody>
          <a:bodyPr/>
          <a:lstStyle/>
          <a:p>
            <a:fld id="{F29DE43A-B0F3-4106-B56B-F181FDE5C614}" type="slidenum">
              <a:rPr lang="en-CA" smtClean="0"/>
              <a:t>6</a:t>
            </a:fld>
            <a:endParaRPr lang="en-CA"/>
          </a:p>
        </p:txBody>
      </p:sp>
    </p:spTree>
    <p:extLst>
      <p:ext uri="{BB962C8B-B14F-4D97-AF65-F5344CB8AC3E}">
        <p14:creationId xmlns:p14="http://schemas.microsoft.com/office/powerpoint/2010/main" val="635515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7</a:t>
            </a:fld>
            <a:endParaRPr lang="en-CA" dirty="0"/>
          </a:p>
        </p:txBody>
      </p:sp>
    </p:spTree>
    <p:extLst>
      <p:ext uri="{BB962C8B-B14F-4D97-AF65-F5344CB8AC3E}">
        <p14:creationId xmlns:p14="http://schemas.microsoft.com/office/powerpoint/2010/main" val="1762894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Both contrasts significant</a:t>
            </a:r>
            <a:br>
              <a:rPr lang="en-CA" dirty="0"/>
            </a:br>
            <a:endParaRPr lang="en-CA" dirty="0"/>
          </a:p>
          <a:p>
            <a:r>
              <a:rPr lang="en-CA" sz="1200" b="0" i="0" kern="1200" dirty="0">
                <a:solidFill>
                  <a:schemeClr val="tx1"/>
                </a:solidFill>
                <a:effectLst/>
                <a:latin typeface="+mn-lt"/>
                <a:ea typeface="+mn-ea"/>
                <a:cs typeface="+mn-cs"/>
              </a:rPr>
              <a:t>TEMPORAL_DO = 01PAST: </a:t>
            </a:r>
          </a:p>
          <a:p>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r>
              <a:rPr lang="en-CA" sz="1200" b="0" i="0" kern="1200" dirty="0">
                <a:solidFill>
                  <a:schemeClr val="tx1"/>
                </a:solidFill>
                <a:effectLst/>
                <a:latin typeface="+mn-lt"/>
                <a:ea typeface="+mn-ea"/>
                <a:cs typeface="+mn-cs"/>
              </a:rPr>
              <a:t>Past - Future 0.0856 0.0217 1061 3.952 0.0001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TEMPORAL_DO = 02FUT: </a:t>
            </a:r>
          </a:p>
          <a:p>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r>
              <a:rPr lang="en-CA" sz="1200" b="0" i="0" kern="1200" dirty="0">
                <a:solidFill>
                  <a:schemeClr val="tx1"/>
                </a:solidFill>
                <a:effectLst/>
                <a:latin typeface="+mn-lt"/>
                <a:ea typeface="+mn-ea"/>
                <a:cs typeface="+mn-cs"/>
              </a:rPr>
              <a:t>Past - Future 0.1876 0.0219 1061 8.583 &lt;.0001</a:t>
            </a:r>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8</a:t>
            </a:fld>
            <a:endParaRPr lang="en-CA" dirty="0"/>
          </a:p>
        </p:txBody>
      </p:sp>
    </p:spTree>
    <p:extLst>
      <p:ext uri="{BB962C8B-B14F-4D97-AF65-F5344CB8AC3E}">
        <p14:creationId xmlns:p14="http://schemas.microsoft.com/office/powerpoint/2010/main" val="3445017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All contrasts are significant</a:t>
            </a:r>
          </a:p>
          <a:p>
            <a:endParaRPr lang="en-CA" dirty="0"/>
          </a:p>
          <a:p>
            <a:r>
              <a:rPr lang="en-CA" sz="1200" b="0" i="0" kern="1200" dirty="0">
                <a:solidFill>
                  <a:schemeClr val="tx1"/>
                </a:solidFill>
                <a:effectLst/>
                <a:latin typeface="+mn-lt"/>
                <a:ea typeface="+mn-ea"/>
                <a:cs typeface="+mn-cs"/>
              </a:rPr>
              <a:t>DOMAIN = Preferences: </a:t>
            </a:r>
          </a:p>
          <a:p>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r>
              <a:rPr lang="en-CA" sz="1200" b="0" i="0" kern="1200" dirty="0">
                <a:solidFill>
                  <a:schemeClr val="tx1"/>
                </a:solidFill>
                <a:effectLst/>
                <a:latin typeface="+mn-lt"/>
                <a:ea typeface="+mn-ea"/>
                <a:cs typeface="+mn-cs"/>
              </a:rPr>
              <a:t>Past - Future 0.13902794 0.02525902 3935.86 5.504 &lt;.0001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DOMAIN = Personality: </a:t>
            </a:r>
          </a:p>
          <a:p>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r>
              <a:rPr lang="en-CA" sz="1200" b="0" i="0" kern="1200" dirty="0">
                <a:solidFill>
                  <a:schemeClr val="tx1"/>
                </a:solidFill>
                <a:effectLst/>
                <a:latin typeface="+mn-lt"/>
                <a:ea typeface="+mn-ea"/>
                <a:cs typeface="+mn-cs"/>
              </a:rPr>
              <a:t>Past - Future 0.09663259 0.02525902 3935.86 3.826 0.0001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DOMAIN = Values: 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r>
              <a:rPr lang="en-CA" sz="1200" b="0" i="0" kern="1200" dirty="0">
                <a:solidFill>
                  <a:schemeClr val="tx1"/>
                </a:solidFill>
                <a:effectLst/>
                <a:latin typeface="+mn-lt"/>
                <a:ea typeface="+mn-ea"/>
                <a:cs typeface="+mn-cs"/>
              </a:rPr>
              <a:t>Past - Future 0.19752790 0.02525902 3935.86 7.820 &lt;.0001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DOMAIN = Life: </a:t>
            </a:r>
          </a:p>
          <a:p>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r>
              <a:rPr lang="en-CA" sz="1200" b="0" i="0" kern="1200" dirty="0">
                <a:solidFill>
                  <a:schemeClr val="tx1"/>
                </a:solidFill>
                <a:effectLst/>
                <a:latin typeface="+mn-lt"/>
                <a:ea typeface="+mn-ea"/>
                <a:cs typeface="+mn-cs"/>
              </a:rPr>
              <a:t>Past - Future 0.11322255 0.02525902 3935.86 4.482 &lt;.0001</a:t>
            </a:r>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9</a:t>
            </a:fld>
            <a:endParaRPr lang="en-CA" dirty="0"/>
          </a:p>
        </p:txBody>
      </p:sp>
    </p:spTree>
    <p:extLst>
      <p:ext uri="{BB962C8B-B14F-4D97-AF65-F5344CB8AC3E}">
        <p14:creationId xmlns:p14="http://schemas.microsoft.com/office/powerpoint/2010/main" val="3064463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E17D1-477B-33C7-C4A1-67C9CD47C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BA2208-CBA7-656B-95AB-C1A19C0F24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C615CC-D6E6-3B4C-1E2B-65EF426DDC6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7870DCA-E287-547C-9449-7C1CF6C943AF}"/>
              </a:ext>
            </a:extLst>
          </p:cNvPr>
          <p:cNvSpPr>
            <a:spLocks noGrp="1"/>
          </p:cNvSpPr>
          <p:nvPr>
            <p:ph type="sldNum" sz="quarter" idx="5"/>
          </p:nvPr>
        </p:nvSpPr>
        <p:spPr/>
        <p:txBody>
          <a:bodyPr/>
          <a:lstStyle/>
          <a:p>
            <a:fld id="{F29DE43A-B0F3-4106-B56B-F181FDE5C614}" type="slidenum">
              <a:rPr lang="en-CA" smtClean="0"/>
              <a:t>10</a:t>
            </a:fld>
            <a:endParaRPr lang="en-CA" dirty="0"/>
          </a:p>
        </p:txBody>
      </p:sp>
    </p:spTree>
    <p:extLst>
      <p:ext uri="{BB962C8B-B14F-4D97-AF65-F5344CB8AC3E}">
        <p14:creationId xmlns:p14="http://schemas.microsoft.com/office/powerpoint/2010/main" val="2861547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Domain-specific mean correlation is not significant, but when broken down into past vs future domain means, there are significant correlations </a:t>
            </a:r>
          </a:p>
          <a:p>
            <a:endParaRPr lang="en-CA" dirty="0"/>
          </a:p>
          <a:p>
            <a:r>
              <a:rPr lang="en-CA" dirty="0"/>
              <a:t>Var 1 	var 2	s. rho	p</a:t>
            </a:r>
          </a:p>
          <a:p>
            <a:r>
              <a:rPr lang="en-US" sz="1200" b="0" i="0" u="none" strike="noStrike" kern="1200" dirty="0" err="1">
                <a:solidFill>
                  <a:schemeClr val="tx1"/>
                </a:solidFill>
                <a:effectLst/>
                <a:latin typeface="+mn-lt"/>
                <a:ea typeface="+mn-ea"/>
                <a:cs typeface="+mn-cs"/>
              </a:rPr>
              <a:t>NFut_mean_total</a:t>
            </a:r>
            <a:r>
              <a:rPr lang="en-US" dirty="0">
                <a:effectLst/>
              </a:rPr>
              <a:t> </a:t>
            </a:r>
            <a:r>
              <a:rPr lang="en-US" sz="1200" b="0" i="0" u="none" strike="noStrike" kern="1200" dirty="0" err="1">
                <a:solidFill>
                  <a:schemeClr val="tx1"/>
                </a:solidFill>
                <a:effectLst/>
                <a:latin typeface="+mn-lt"/>
                <a:ea typeface="+mn-ea"/>
                <a:cs typeface="+mn-cs"/>
              </a:rPr>
              <a:t>CRT_correct</a:t>
            </a:r>
            <a:r>
              <a:rPr lang="en-US" dirty="0">
                <a:effectLst/>
              </a:rPr>
              <a:t> </a:t>
            </a:r>
            <a:r>
              <a:rPr lang="en-US" sz="1200" b="0" i="0" u="none" strike="noStrike" kern="1200" dirty="0">
                <a:solidFill>
                  <a:schemeClr val="tx1"/>
                </a:solidFill>
                <a:effectLst/>
                <a:latin typeface="+mn-lt"/>
                <a:ea typeface="+mn-ea"/>
                <a:cs typeface="+mn-cs"/>
              </a:rPr>
              <a:t>-0.08264</a:t>
            </a:r>
            <a:r>
              <a:rPr lang="en-US" dirty="0">
                <a:effectLst/>
              </a:rPr>
              <a:t> </a:t>
            </a:r>
            <a:r>
              <a:rPr lang="en-US" sz="1200" b="0" i="0" u="none" strike="noStrike" kern="1200" dirty="0">
                <a:solidFill>
                  <a:schemeClr val="tx1"/>
                </a:solidFill>
                <a:effectLst/>
                <a:latin typeface="+mn-lt"/>
                <a:ea typeface="+mn-ea"/>
                <a:cs typeface="+mn-cs"/>
              </a:rPr>
              <a:t>0.007025</a:t>
            </a:r>
            <a:r>
              <a:rPr lang="en-US" dirty="0">
                <a:effectLst/>
              </a:rPr>
              <a:t> </a:t>
            </a:r>
          </a:p>
          <a:p>
            <a:r>
              <a:rPr lang="en-US" sz="1200" b="0" i="0" u="none" strike="noStrike" kern="1200" dirty="0" err="1">
                <a:solidFill>
                  <a:schemeClr val="tx1"/>
                </a:solidFill>
                <a:effectLst/>
                <a:latin typeface="+mn-lt"/>
                <a:ea typeface="+mn-ea"/>
                <a:cs typeface="+mn-cs"/>
              </a:rPr>
              <a:t>NFut_mean_total</a:t>
            </a:r>
            <a:r>
              <a:rPr lang="en-US" dirty="0">
                <a:effectLst/>
              </a:rPr>
              <a:t> </a:t>
            </a:r>
            <a:r>
              <a:rPr lang="en-US" sz="1200" b="0" i="0" u="none" strike="noStrike" kern="1200" dirty="0" err="1">
                <a:solidFill>
                  <a:schemeClr val="tx1"/>
                </a:solidFill>
                <a:effectLst/>
                <a:latin typeface="+mn-lt"/>
                <a:ea typeface="+mn-ea"/>
                <a:cs typeface="+mn-cs"/>
              </a:rPr>
              <a:t>AOT_total</a:t>
            </a:r>
            <a:r>
              <a:rPr lang="en-US" dirty="0">
                <a:effectLst/>
              </a:rPr>
              <a:t> </a:t>
            </a:r>
            <a:r>
              <a:rPr lang="en-US" sz="1200" b="0" i="0" u="none" strike="noStrike" kern="1200" dirty="0">
                <a:solidFill>
                  <a:schemeClr val="tx1"/>
                </a:solidFill>
                <a:effectLst/>
                <a:latin typeface="+mn-lt"/>
                <a:ea typeface="+mn-ea"/>
                <a:cs typeface="+mn-cs"/>
              </a:rPr>
              <a:t>-0.0721</a:t>
            </a:r>
            <a:r>
              <a:rPr lang="en-US" dirty="0">
                <a:effectLst/>
              </a:rPr>
              <a:t> </a:t>
            </a:r>
            <a:r>
              <a:rPr lang="en-US" sz="1200" b="0" i="0" u="none" strike="noStrike" kern="1200" dirty="0">
                <a:solidFill>
                  <a:schemeClr val="tx1"/>
                </a:solidFill>
                <a:effectLst/>
                <a:latin typeface="+mn-lt"/>
                <a:ea typeface="+mn-ea"/>
                <a:cs typeface="+mn-cs"/>
              </a:rPr>
              <a:t>0.018723</a:t>
            </a:r>
            <a:r>
              <a:rPr lang="en-US" dirty="0">
                <a:effectLst/>
              </a:rPr>
              <a:t> </a:t>
            </a:r>
          </a:p>
          <a:p>
            <a:r>
              <a:rPr lang="en-US" sz="1200" b="0" i="0" u="none" strike="noStrike" kern="1200" dirty="0" err="1">
                <a:solidFill>
                  <a:schemeClr val="tx1"/>
                </a:solidFill>
                <a:effectLst/>
                <a:latin typeface="+mn-lt"/>
                <a:ea typeface="+mn-ea"/>
                <a:cs typeface="+mn-cs"/>
              </a:rPr>
              <a:t>NFut_mean_total</a:t>
            </a:r>
            <a:r>
              <a:rPr lang="en-US" dirty="0">
                <a:effectLst/>
              </a:rPr>
              <a:t> </a:t>
            </a:r>
            <a:r>
              <a:rPr lang="en-US" sz="1200" b="0" i="0" u="none" strike="noStrike" kern="1200" dirty="0" err="1">
                <a:solidFill>
                  <a:schemeClr val="tx1"/>
                </a:solidFill>
                <a:effectLst/>
                <a:latin typeface="+mn-lt"/>
                <a:ea typeface="+mn-ea"/>
                <a:cs typeface="+mn-cs"/>
              </a:rPr>
              <a:t>CRT_int</a:t>
            </a:r>
            <a:r>
              <a:rPr lang="en-US" dirty="0">
                <a:effectLst/>
              </a:rPr>
              <a:t> </a:t>
            </a:r>
            <a:r>
              <a:rPr lang="en-US" sz="1200" b="0" i="0" u="none" strike="noStrike" kern="1200" dirty="0">
                <a:solidFill>
                  <a:schemeClr val="tx1"/>
                </a:solidFill>
                <a:effectLst/>
                <a:latin typeface="+mn-lt"/>
                <a:ea typeface="+mn-ea"/>
                <a:cs typeface="+mn-cs"/>
              </a:rPr>
              <a:t>0.062094</a:t>
            </a:r>
            <a:r>
              <a:rPr lang="en-US" dirty="0">
                <a:effectLst/>
              </a:rPr>
              <a:t> </a:t>
            </a:r>
            <a:r>
              <a:rPr lang="en-US" sz="1200" b="0" i="0" u="none" strike="noStrike" kern="1200" dirty="0">
                <a:solidFill>
                  <a:schemeClr val="tx1"/>
                </a:solidFill>
                <a:effectLst/>
                <a:latin typeface="+mn-lt"/>
                <a:ea typeface="+mn-ea"/>
                <a:cs typeface="+mn-cs"/>
              </a:rPr>
              <a:t>0.042964</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Domain-general mean correlations broken down by past/future, show that both time frames correlate significantly w/ AOT and CRT(correct)</a:t>
            </a:r>
            <a:r>
              <a:rPr lang="en-US" dirty="0">
                <a:effectLst/>
              </a:rPr>
              <a:t> </a:t>
            </a: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Var 1	         var 2	s. rho	p</a:t>
            </a:r>
          </a:p>
          <a:p>
            <a:r>
              <a:rPr lang="en-US" dirty="0" err="1">
                <a:effectLst/>
              </a:rPr>
              <a:t>DGEN_fut_mean</a:t>
            </a:r>
            <a:r>
              <a:rPr lang="en-US" dirty="0"/>
              <a:t> </a:t>
            </a:r>
            <a:r>
              <a:rPr lang="en-US" dirty="0" err="1">
                <a:effectLst/>
              </a:rPr>
              <a:t>AOT_total</a:t>
            </a:r>
            <a:r>
              <a:rPr lang="en-US" dirty="0"/>
              <a:t> </a:t>
            </a:r>
            <a:r>
              <a:rPr lang="en-US" dirty="0">
                <a:effectLst/>
              </a:rPr>
              <a:t>-0.29597</a:t>
            </a:r>
            <a:r>
              <a:rPr lang="en-US" dirty="0"/>
              <a:t> </a:t>
            </a:r>
            <a:r>
              <a:rPr lang="en-US" dirty="0">
                <a:effectLst/>
              </a:rPr>
              <a:t>     &lt; 0.0001</a:t>
            </a:r>
            <a:r>
              <a:rPr lang="en-US" dirty="0"/>
              <a:t> </a:t>
            </a:r>
          </a:p>
          <a:p>
            <a:r>
              <a:rPr lang="en-US" dirty="0" err="1">
                <a:effectLst/>
              </a:rPr>
              <a:t>DGEN_fut_mean</a:t>
            </a:r>
            <a:r>
              <a:rPr lang="en-US" dirty="0"/>
              <a:t> </a:t>
            </a:r>
            <a:r>
              <a:rPr lang="en-US" dirty="0" err="1"/>
              <a:t>CRT_correct</a:t>
            </a:r>
            <a:r>
              <a:rPr lang="en-US" dirty="0"/>
              <a:t> -0.10997 0.000328 </a:t>
            </a:r>
            <a:br>
              <a:rPr lang="en-US" dirty="0"/>
            </a:br>
            <a:r>
              <a:rPr lang="en-US" dirty="0" err="1">
                <a:effectLst/>
              </a:rPr>
              <a:t>DGEN_past_mean</a:t>
            </a:r>
            <a:r>
              <a:rPr lang="en-US" dirty="0"/>
              <a:t> </a:t>
            </a:r>
            <a:r>
              <a:rPr lang="en-US" dirty="0" err="1">
                <a:effectLst/>
              </a:rPr>
              <a:t>AOT_total</a:t>
            </a:r>
            <a:r>
              <a:rPr lang="en-US" dirty="0"/>
              <a:t> </a:t>
            </a:r>
            <a:r>
              <a:rPr lang="en-US" dirty="0">
                <a:effectLst/>
              </a:rPr>
              <a:t>-0.22578</a:t>
            </a:r>
            <a:r>
              <a:rPr lang="en-US" dirty="0"/>
              <a:t> </a:t>
            </a:r>
            <a:r>
              <a:rPr lang="en-US" dirty="0">
                <a:effectLst/>
              </a:rPr>
              <a:t>9.41E-14</a:t>
            </a:r>
            <a:r>
              <a:rPr lang="en-US" dirty="0"/>
              <a:t> </a:t>
            </a:r>
          </a:p>
          <a:p>
            <a:r>
              <a:rPr lang="en-US" dirty="0" err="1">
                <a:effectLst/>
              </a:rPr>
              <a:t>DGEN_past_mean</a:t>
            </a:r>
            <a:r>
              <a:rPr lang="en-US" dirty="0"/>
              <a:t> </a:t>
            </a:r>
            <a:r>
              <a:rPr lang="en-US" dirty="0" err="1"/>
              <a:t>CRT_correct</a:t>
            </a:r>
            <a:r>
              <a:rPr lang="en-US" dirty="0"/>
              <a:t> -0.06023 0.049629 </a:t>
            </a:r>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11</a:t>
            </a:fld>
            <a:endParaRPr lang="en-CA"/>
          </a:p>
        </p:txBody>
      </p:sp>
    </p:spTree>
    <p:extLst>
      <p:ext uri="{BB962C8B-B14F-4D97-AF65-F5344CB8AC3E}">
        <p14:creationId xmlns:p14="http://schemas.microsoft.com/office/powerpoint/2010/main" val="2252244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12</a:t>
            </a:fld>
            <a:endParaRPr lang="en-CA" dirty="0"/>
          </a:p>
        </p:txBody>
      </p:sp>
    </p:spTree>
    <p:extLst>
      <p:ext uri="{BB962C8B-B14F-4D97-AF65-F5344CB8AC3E}">
        <p14:creationId xmlns:p14="http://schemas.microsoft.com/office/powerpoint/2010/main" val="3168292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13</a:t>
            </a:fld>
            <a:endParaRPr lang="en-CA"/>
          </a:p>
        </p:txBody>
      </p:sp>
    </p:spTree>
    <p:extLst>
      <p:ext uri="{BB962C8B-B14F-4D97-AF65-F5344CB8AC3E}">
        <p14:creationId xmlns:p14="http://schemas.microsoft.com/office/powerpoint/2010/main" val="3892279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Most contrasts are significant (only the first isn’t – the rest are bolded):</a:t>
            </a:r>
          </a:p>
          <a:p>
            <a:endParaRPr lang="en-CA" dirty="0"/>
          </a:p>
          <a:p>
            <a:pPr latinLnBrk="1"/>
            <a:r>
              <a:rPr lang="en-CA" sz="1200" b="0" i="0" kern="1200" dirty="0">
                <a:solidFill>
                  <a:schemeClr val="tx1"/>
                </a:solidFill>
                <a:effectLst/>
                <a:latin typeface="+mn-lt"/>
                <a:ea typeface="+mn-ea"/>
                <a:cs typeface="+mn-cs"/>
              </a:rPr>
              <a:t>INTERVAL = 5, TEMPORAL_DO = 01PAST: </a:t>
            </a:r>
          </a:p>
          <a:p>
            <a:pPr latinLnBrk="1"/>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pPr latinLnBrk="1"/>
            <a:r>
              <a:rPr lang="en-CA" sz="1200" b="0" i="0" kern="1200" dirty="0">
                <a:solidFill>
                  <a:schemeClr val="tx1"/>
                </a:solidFill>
                <a:effectLst/>
                <a:latin typeface="+mn-lt"/>
                <a:ea typeface="+mn-ea"/>
                <a:cs typeface="+mn-cs"/>
              </a:rPr>
              <a:t>Past - Future -0.0199 0.0318 1023 -0.628 0.5301 </a:t>
            </a:r>
          </a:p>
          <a:p>
            <a:pPr latinLnBrk="1"/>
            <a:endParaRPr lang="en-CA" sz="1200" b="0" i="0" kern="1200" dirty="0">
              <a:solidFill>
                <a:schemeClr val="tx1"/>
              </a:solidFill>
              <a:effectLst/>
              <a:latin typeface="+mn-lt"/>
              <a:ea typeface="+mn-ea"/>
              <a:cs typeface="+mn-cs"/>
            </a:endParaRPr>
          </a:p>
          <a:p>
            <a:pPr latinLnBrk="1"/>
            <a:r>
              <a:rPr lang="en-CA" sz="1200" b="1" i="0" kern="1200" dirty="0">
                <a:solidFill>
                  <a:schemeClr val="tx1"/>
                </a:solidFill>
                <a:effectLst/>
                <a:latin typeface="+mn-lt"/>
                <a:ea typeface="+mn-ea"/>
                <a:cs typeface="+mn-cs"/>
              </a:rPr>
              <a:t>INTERVAL = 10, TEMPORAL_DO = 01PAST: </a:t>
            </a:r>
          </a:p>
          <a:p>
            <a:pPr latinLnBrk="1"/>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pPr latinLnBrk="1"/>
            <a:r>
              <a:rPr lang="en-CA" sz="1200" b="0" i="0" kern="1200" dirty="0">
                <a:solidFill>
                  <a:schemeClr val="tx1"/>
                </a:solidFill>
                <a:effectLst/>
                <a:latin typeface="+mn-lt"/>
                <a:ea typeface="+mn-ea"/>
                <a:cs typeface="+mn-cs"/>
              </a:rPr>
              <a:t>Past - Future 0.0901 0.0318 1023 2.838 </a:t>
            </a:r>
            <a:r>
              <a:rPr lang="en-CA" sz="1200" b="1" i="0" kern="1200" dirty="0">
                <a:solidFill>
                  <a:schemeClr val="tx1"/>
                </a:solidFill>
                <a:effectLst/>
                <a:latin typeface="+mn-lt"/>
                <a:ea typeface="+mn-ea"/>
                <a:cs typeface="+mn-cs"/>
              </a:rPr>
              <a:t>0.0046 </a:t>
            </a:r>
          </a:p>
          <a:p>
            <a:pPr latinLnBrk="1"/>
            <a:endParaRPr lang="en-CA" sz="1200" b="0" i="0" kern="1200" dirty="0">
              <a:solidFill>
                <a:schemeClr val="tx1"/>
              </a:solidFill>
              <a:effectLst/>
              <a:latin typeface="+mn-lt"/>
              <a:ea typeface="+mn-ea"/>
              <a:cs typeface="+mn-cs"/>
            </a:endParaRPr>
          </a:p>
          <a:p>
            <a:pPr latinLnBrk="1"/>
            <a:r>
              <a:rPr lang="en-CA" sz="1200" b="1" i="0" kern="1200" dirty="0">
                <a:solidFill>
                  <a:schemeClr val="tx1"/>
                </a:solidFill>
                <a:effectLst/>
                <a:latin typeface="+mn-lt"/>
                <a:ea typeface="+mn-ea"/>
                <a:cs typeface="+mn-cs"/>
              </a:rPr>
              <a:t>INTERVAL = 5_10, TEMPORAL_DO = 01PAST: </a:t>
            </a:r>
          </a:p>
          <a:p>
            <a:pPr latinLnBrk="1"/>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pPr latinLnBrk="1"/>
            <a:r>
              <a:rPr lang="en-CA" sz="1200" b="0" i="0" kern="1200" dirty="0">
                <a:solidFill>
                  <a:schemeClr val="tx1"/>
                </a:solidFill>
                <a:effectLst/>
                <a:latin typeface="+mn-lt"/>
                <a:ea typeface="+mn-ea"/>
                <a:cs typeface="+mn-cs"/>
              </a:rPr>
              <a:t>Past - Future 0.2113 0.0318 1023 6.652 </a:t>
            </a:r>
            <a:r>
              <a:rPr lang="en-CA" sz="1200" b="1" i="0" kern="1200" dirty="0">
                <a:solidFill>
                  <a:schemeClr val="tx1"/>
                </a:solidFill>
                <a:effectLst/>
                <a:latin typeface="+mn-lt"/>
                <a:ea typeface="+mn-ea"/>
                <a:cs typeface="+mn-cs"/>
              </a:rPr>
              <a:t>&lt;.0001 </a:t>
            </a:r>
          </a:p>
          <a:p>
            <a:pPr latinLnBrk="1"/>
            <a:endParaRPr lang="en-CA" sz="1200" b="0" i="0" kern="1200" dirty="0">
              <a:solidFill>
                <a:schemeClr val="tx1"/>
              </a:solidFill>
              <a:effectLst/>
              <a:latin typeface="+mn-lt"/>
              <a:ea typeface="+mn-ea"/>
              <a:cs typeface="+mn-cs"/>
            </a:endParaRPr>
          </a:p>
          <a:p>
            <a:pPr latinLnBrk="1"/>
            <a:r>
              <a:rPr lang="en-CA" sz="1200" b="1" i="0" kern="1200" dirty="0">
                <a:solidFill>
                  <a:schemeClr val="tx1"/>
                </a:solidFill>
                <a:effectLst/>
                <a:latin typeface="+mn-lt"/>
                <a:ea typeface="+mn-ea"/>
                <a:cs typeface="+mn-cs"/>
              </a:rPr>
              <a:t>INTERVAL = 5, TEMPORAL_DO = 02FUT: </a:t>
            </a:r>
          </a:p>
          <a:p>
            <a:pPr latinLnBrk="1"/>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pPr latinLnBrk="1"/>
            <a:r>
              <a:rPr lang="en-CA" sz="1200" b="0" i="0" kern="1200" dirty="0">
                <a:solidFill>
                  <a:schemeClr val="tx1"/>
                </a:solidFill>
                <a:effectLst/>
                <a:latin typeface="+mn-lt"/>
                <a:ea typeface="+mn-ea"/>
                <a:cs typeface="+mn-cs"/>
              </a:rPr>
              <a:t>Past - Future 0.1536 0.0318 1023 4.829 </a:t>
            </a:r>
            <a:r>
              <a:rPr lang="en-CA" sz="1200" b="1" i="0" kern="1200" dirty="0">
                <a:solidFill>
                  <a:schemeClr val="tx1"/>
                </a:solidFill>
                <a:effectLst/>
                <a:latin typeface="+mn-lt"/>
                <a:ea typeface="+mn-ea"/>
                <a:cs typeface="+mn-cs"/>
              </a:rPr>
              <a:t>&lt;.0001 </a:t>
            </a:r>
          </a:p>
          <a:p>
            <a:pPr latinLnBrk="1"/>
            <a:endParaRPr lang="en-CA" sz="1200" b="0" i="0" kern="1200" dirty="0">
              <a:solidFill>
                <a:schemeClr val="tx1"/>
              </a:solidFill>
              <a:effectLst/>
              <a:latin typeface="+mn-lt"/>
              <a:ea typeface="+mn-ea"/>
              <a:cs typeface="+mn-cs"/>
            </a:endParaRPr>
          </a:p>
          <a:p>
            <a:pPr latinLnBrk="1"/>
            <a:r>
              <a:rPr lang="en-CA" sz="1200" b="1" i="0" kern="1200" dirty="0">
                <a:solidFill>
                  <a:schemeClr val="tx1"/>
                </a:solidFill>
                <a:effectLst/>
                <a:latin typeface="+mn-lt"/>
                <a:ea typeface="+mn-ea"/>
                <a:cs typeface="+mn-cs"/>
              </a:rPr>
              <a:t>INTERVAL = 10, TEMPORAL_DO = 02FUT: </a:t>
            </a:r>
          </a:p>
          <a:p>
            <a:pPr latinLnBrk="1"/>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pPr latinLnBrk="1"/>
            <a:r>
              <a:rPr lang="en-CA" sz="1200" b="0" i="0" kern="1200" dirty="0">
                <a:solidFill>
                  <a:schemeClr val="tx1"/>
                </a:solidFill>
                <a:effectLst/>
                <a:latin typeface="+mn-lt"/>
                <a:ea typeface="+mn-ea"/>
                <a:cs typeface="+mn-cs"/>
              </a:rPr>
              <a:t>Past - Future 0.1587 0.0318 1023 4.991 </a:t>
            </a:r>
            <a:r>
              <a:rPr lang="en-CA" sz="1200" b="1" i="0" kern="1200" dirty="0">
                <a:solidFill>
                  <a:schemeClr val="tx1"/>
                </a:solidFill>
                <a:effectLst/>
                <a:latin typeface="+mn-lt"/>
                <a:ea typeface="+mn-ea"/>
                <a:cs typeface="+mn-cs"/>
              </a:rPr>
              <a:t>&lt;.0001 </a:t>
            </a:r>
          </a:p>
          <a:p>
            <a:pPr latinLnBrk="1"/>
            <a:endParaRPr lang="en-CA" sz="1200" b="0" i="0" kern="1200" dirty="0">
              <a:solidFill>
                <a:schemeClr val="tx1"/>
              </a:solidFill>
              <a:effectLst/>
              <a:latin typeface="+mn-lt"/>
              <a:ea typeface="+mn-ea"/>
              <a:cs typeface="+mn-cs"/>
            </a:endParaRPr>
          </a:p>
          <a:p>
            <a:pPr latinLnBrk="1"/>
            <a:r>
              <a:rPr lang="en-CA" sz="1200" b="1" i="0" kern="1200" dirty="0">
                <a:solidFill>
                  <a:schemeClr val="tx1"/>
                </a:solidFill>
                <a:effectLst/>
                <a:latin typeface="+mn-lt"/>
                <a:ea typeface="+mn-ea"/>
                <a:cs typeface="+mn-cs"/>
              </a:rPr>
              <a:t>INTERVAL = 5_10, TEMPORAL_DO = 02FUT: </a:t>
            </a:r>
          </a:p>
          <a:p>
            <a:pPr latinLnBrk="1"/>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pPr latinLnBrk="1"/>
            <a:r>
              <a:rPr lang="en-CA" sz="1200" b="0" i="0" kern="1200" dirty="0">
                <a:solidFill>
                  <a:schemeClr val="tx1"/>
                </a:solidFill>
                <a:effectLst/>
                <a:latin typeface="+mn-lt"/>
                <a:ea typeface="+mn-ea"/>
                <a:cs typeface="+mn-cs"/>
              </a:rPr>
              <a:t>Past - Future 0.0916 0.0318 1023 2.880 </a:t>
            </a:r>
            <a:r>
              <a:rPr lang="en-CA" sz="1200" b="1" i="0" kern="1200" dirty="0">
                <a:solidFill>
                  <a:schemeClr val="tx1"/>
                </a:solidFill>
                <a:effectLst/>
                <a:latin typeface="+mn-lt"/>
                <a:ea typeface="+mn-ea"/>
                <a:cs typeface="+mn-cs"/>
              </a:rPr>
              <a:t>0.0041</a:t>
            </a:r>
          </a:p>
          <a:p>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14</a:t>
            </a:fld>
            <a:endParaRPr lang="en-CA" dirty="0"/>
          </a:p>
        </p:txBody>
      </p:sp>
    </p:spTree>
    <p:extLst>
      <p:ext uri="{BB962C8B-B14F-4D97-AF65-F5344CB8AC3E}">
        <p14:creationId xmlns:p14="http://schemas.microsoft.com/office/powerpoint/2010/main" val="1476127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29DE43A-B0F3-4106-B56B-F181FDE5C614}" type="slidenum">
              <a:rPr lang="en-CA" smtClean="0"/>
              <a:t>15</a:t>
            </a:fld>
            <a:endParaRPr lang="en-CA"/>
          </a:p>
        </p:txBody>
      </p:sp>
    </p:spTree>
    <p:extLst>
      <p:ext uri="{BB962C8B-B14F-4D97-AF65-F5344CB8AC3E}">
        <p14:creationId xmlns:p14="http://schemas.microsoft.com/office/powerpoint/2010/main" val="770140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0EAFF-0635-F7E2-9D45-90A28C77C9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C986D3-7EC1-4DAE-2285-93547C05A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A146C6-9714-5634-FEE8-C1E9FED1187B}"/>
              </a:ext>
            </a:extLst>
          </p:cNvPr>
          <p:cNvSpPr>
            <a:spLocks noGrp="1"/>
          </p:cNvSpPr>
          <p:nvPr>
            <p:ph type="body" idx="1"/>
          </p:nvPr>
        </p:nvSpPr>
        <p:spPr/>
        <p:txBody>
          <a:bodyPr/>
          <a:lstStyle/>
          <a:p>
            <a:pPr latinLnBrk="1"/>
            <a:r>
              <a:rPr lang="en-CA" sz="1200" b="0" i="0" kern="1200" dirty="0">
                <a:solidFill>
                  <a:schemeClr val="tx1"/>
                </a:solidFill>
                <a:effectLst/>
                <a:latin typeface="+mn-lt"/>
                <a:ea typeface="+mn-ea"/>
                <a:cs typeface="+mn-cs"/>
              </a:rPr>
              <a:t>Significant contrasts: </a:t>
            </a:r>
          </a:p>
          <a:p>
            <a:pPr latinLnBrk="1"/>
            <a:endParaRPr lang="en-CA" sz="1200" b="0" i="0" kern="1200" dirty="0">
              <a:solidFill>
                <a:schemeClr val="tx1"/>
              </a:solidFill>
              <a:effectLst/>
              <a:latin typeface="+mn-lt"/>
              <a:ea typeface="+mn-ea"/>
              <a:cs typeface="+mn-cs"/>
            </a:endParaRPr>
          </a:p>
          <a:p>
            <a:pPr latinLnBrk="1"/>
            <a:r>
              <a:rPr lang="en-CA" sz="1200" b="0" i="0" kern="1200" dirty="0" err="1">
                <a:solidFill>
                  <a:schemeClr val="tx1"/>
                </a:solidFill>
                <a:effectLst/>
                <a:latin typeface="+mn-lt"/>
                <a:ea typeface="+mn-ea"/>
                <a:cs typeface="+mn-cs"/>
              </a:rPr>
              <a:t>temporal_DO</a:t>
            </a:r>
            <a:r>
              <a:rPr lang="en-CA" sz="1200" b="0" i="0" kern="1200" dirty="0">
                <a:solidFill>
                  <a:schemeClr val="tx1"/>
                </a:solidFill>
                <a:effectLst/>
                <a:latin typeface="+mn-lt"/>
                <a:ea typeface="+mn-ea"/>
                <a:cs typeface="+mn-cs"/>
              </a:rPr>
              <a:t> = 01PAST, INTERVAL = 10: </a:t>
            </a:r>
          </a:p>
          <a:p>
            <a:pPr latinLnBrk="1"/>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pPr latinLnBrk="1"/>
            <a:r>
              <a:rPr lang="en-CA" sz="1200" b="0" i="0" kern="1200" dirty="0">
                <a:solidFill>
                  <a:schemeClr val="tx1"/>
                </a:solidFill>
                <a:effectLst/>
                <a:latin typeface="+mn-lt"/>
                <a:ea typeface="+mn-ea"/>
                <a:cs typeface="+mn-cs"/>
              </a:rPr>
              <a:t>Past - Future 0.4221 0.0999 1191 4.224 &lt;.0001</a:t>
            </a:r>
          </a:p>
          <a:p>
            <a:br>
              <a:rPr lang="en-CA" dirty="0"/>
            </a:br>
            <a:endParaRPr lang="en-CA" dirty="0"/>
          </a:p>
          <a:p>
            <a:pPr latinLnBrk="1"/>
            <a:r>
              <a:rPr lang="en-CA" sz="1200" b="0" i="0" kern="1200" dirty="0" err="1">
                <a:solidFill>
                  <a:schemeClr val="tx1"/>
                </a:solidFill>
                <a:effectLst/>
                <a:latin typeface="+mn-lt"/>
                <a:ea typeface="+mn-ea"/>
                <a:cs typeface="+mn-cs"/>
              </a:rPr>
              <a:t>temporal_DO</a:t>
            </a:r>
            <a:r>
              <a:rPr lang="en-CA" sz="1200" b="0" i="0" kern="1200" dirty="0">
                <a:solidFill>
                  <a:schemeClr val="tx1"/>
                </a:solidFill>
                <a:effectLst/>
                <a:latin typeface="+mn-lt"/>
                <a:ea typeface="+mn-ea"/>
                <a:cs typeface="+mn-cs"/>
              </a:rPr>
              <a:t> = 01PAST, INTERVAL = 5_10: </a:t>
            </a:r>
          </a:p>
          <a:p>
            <a:pPr latinLnBrk="1"/>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pPr latinLnBrk="1"/>
            <a:r>
              <a:rPr lang="en-CA" sz="1200" b="0" i="0" kern="1200" dirty="0">
                <a:solidFill>
                  <a:schemeClr val="tx1"/>
                </a:solidFill>
                <a:effectLst/>
                <a:latin typeface="+mn-lt"/>
                <a:ea typeface="+mn-ea"/>
                <a:cs typeface="+mn-cs"/>
              </a:rPr>
              <a:t>Past - Future 0.3616 0.0999 1191 3.618 0.0003 </a:t>
            </a:r>
          </a:p>
          <a:p>
            <a:pPr latinLnBrk="1"/>
            <a:endParaRPr lang="en-CA" sz="1200" b="0" i="0" kern="1200" dirty="0">
              <a:solidFill>
                <a:schemeClr val="tx1"/>
              </a:solidFill>
              <a:effectLst/>
              <a:latin typeface="+mn-lt"/>
              <a:ea typeface="+mn-ea"/>
              <a:cs typeface="+mn-cs"/>
            </a:endParaRPr>
          </a:p>
          <a:p>
            <a:pPr latinLnBrk="1"/>
            <a:r>
              <a:rPr lang="en-CA" sz="1200" b="0" i="0" kern="1200" dirty="0" err="1">
                <a:solidFill>
                  <a:schemeClr val="tx1"/>
                </a:solidFill>
                <a:effectLst/>
                <a:latin typeface="+mn-lt"/>
                <a:ea typeface="+mn-ea"/>
                <a:cs typeface="+mn-cs"/>
              </a:rPr>
              <a:t>temporal_DO</a:t>
            </a:r>
            <a:r>
              <a:rPr lang="en-CA" sz="1200" b="0" i="0" kern="1200" dirty="0">
                <a:solidFill>
                  <a:schemeClr val="tx1"/>
                </a:solidFill>
                <a:effectLst/>
                <a:latin typeface="+mn-lt"/>
                <a:ea typeface="+mn-ea"/>
                <a:cs typeface="+mn-cs"/>
              </a:rPr>
              <a:t> = 02FUT, INTERVAL = 5_10: </a:t>
            </a:r>
          </a:p>
          <a:p>
            <a:pPr latinLnBrk="1"/>
            <a:r>
              <a:rPr lang="en-CA" sz="1200" b="0" i="0" kern="1200" dirty="0">
                <a:solidFill>
                  <a:schemeClr val="tx1"/>
                </a:solidFill>
                <a:effectLst/>
                <a:latin typeface="+mn-lt"/>
                <a:ea typeface="+mn-ea"/>
                <a:cs typeface="+mn-cs"/>
              </a:rPr>
              <a:t>contrast estimate SE </a:t>
            </a:r>
            <a:r>
              <a:rPr lang="en-CA" sz="1200" b="0" i="0" kern="1200" dirty="0" err="1">
                <a:solidFill>
                  <a:schemeClr val="tx1"/>
                </a:solidFill>
                <a:effectLst/>
                <a:latin typeface="+mn-lt"/>
                <a:ea typeface="+mn-ea"/>
                <a:cs typeface="+mn-cs"/>
              </a:rPr>
              <a:t>df</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t.ratio</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p.value</a:t>
            </a:r>
            <a:r>
              <a:rPr lang="en-CA" sz="1200" b="0" i="0" kern="1200" dirty="0">
                <a:solidFill>
                  <a:schemeClr val="tx1"/>
                </a:solidFill>
                <a:effectLst/>
                <a:latin typeface="+mn-lt"/>
                <a:ea typeface="+mn-ea"/>
                <a:cs typeface="+mn-cs"/>
              </a:rPr>
              <a:t> </a:t>
            </a:r>
          </a:p>
          <a:p>
            <a:pPr latinLnBrk="1"/>
            <a:r>
              <a:rPr lang="en-CA" sz="1200" b="0" i="0" kern="1200" dirty="0">
                <a:solidFill>
                  <a:schemeClr val="tx1"/>
                </a:solidFill>
                <a:effectLst/>
                <a:latin typeface="+mn-lt"/>
                <a:ea typeface="+mn-ea"/>
                <a:cs typeface="+mn-cs"/>
              </a:rPr>
              <a:t>Past - Future -0.2016 0.1000 1191 -2.014 0.0442</a:t>
            </a:r>
          </a:p>
          <a:p>
            <a:endParaRPr lang="en-CA" dirty="0"/>
          </a:p>
        </p:txBody>
      </p:sp>
      <p:sp>
        <p:nvSpPr>
          <p:cNvPr id="4" name="Slide Number Placeholder 3">
            <a:extLst>
              <a:ext uri="{FF2B5EF4-FFF2-40B4-BE49-F238E27FC236}">
                <a16:creationId xmlns:a16="http://schemas.microsoft.com/office/drawing/2014/main" id="{AA515B40-2648-511B-C006-CA25034101ED}"/>
              </a:ext>
            </a:extLst>
          </p:cNvPr>
          <p:cNvSpPr>
            <a:spLocks noGrp="1"/>
          </p:cNvSpPr>
          <p:nvPr>
            <p:ph type="sldNum" sz="quarter" idx="5"/>
          </p:nvPr>
        </p:nvSpPr>
        <p:spPr/>
        <p:txBody>
          <a:bodyPr/>
          <a:lstStyle/>
          <a:p>
            <a:fld id="{F29DE43A-B0F3-4106-B56B-F181FDE5C614}" type="slidenum">
              <a:rPr lang="en-CA" smtClean="0"/>
              <a:t>16</a:t>
            </a:fld>
            <a:endParaRPr lang="en-CA" dirty="0"/>
          </a:p>
        </p:txBody>
      </p:sp>
    </p:spTree>
    <p:extLst>
      <p:ext uri="{BB962C8B-B14F-4D97-AF65-F5344CB8AC3E}">
        <p14:creationId xmlns:p14="http://schemas.microsoft.com/office/powerpoint/2010/main" val="3184090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ADM(DRDC) Cover Slide - S&amp;T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763" y="0"/>
            <a:ext cx="9104238" cy="5143500"/>
          </a:xfrm>
          <a:prstGeom prst="rect">
            <a:avLst/>
          </a:prstGeom>
        </p:spPr>
      </p:pic>
      <p:sp>
        <p:nvSpPr>
          <p:cNvPr id="8" name="Text Placeholder 9"/>
          <p:cNvSpPr>
            <a:spLocks noGrp="1"/>
          </p:cNvSpPr>
          <p:nvPr>
            <p:ph type="body" sz="quarter" idx="12"/>
          </p:nvPr>
        </p:nvSpPr>
        <p:spPr>
          <a:xfrm>
            <a:off x="300038" y="4268788"/>
            <a:ext cx="4791154" cy="369332"/>
          </a:xfrm>
          <a:prstGeom prst="rect">
            <a:avLst/>
          </a:prstGeom>
        </p:spPr>
        <p:txBody>
          <a:bodyPr>
            <a:spAutoFit/>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10" name="Text Placeholder 5"/>
          <p:cNvSpPr>
            <a:spLocks noGrp="1"/>
          </p:cNvSpPr>
          <p:nvPr>
            <p:ph type="body" sz="quarter" idx="10"/>
          </p:nvPr>
        </p:nvSpPr>
        <p:spPr>
          <a:xfrm>
            <a:off x="300037" y="1882776"/>
            <a:ext cx="5412786" cy="523220"/>
          </a:xfrm>
          <a:prstGeom prst="rect">
            <a:avLst/>
          </a:prstGeom>
        </p:spPr>
        <p:txBody>
          <a:bodyPr>
            <a:spAutoFit/>
          </a:bodyPr>
          <a:lstStyle>
            <a:lvl1pPr marL="0" indent="0" algn="l">
              <a:buFontTx/>
              <a:buNone/>
              <a:defRPr sz="2800" b="1">
                <a:solidFill>
                  <a:srgbClr val="194177"/>
                </a:solidFill>
                <a:latin typeface="Arial" panose="020B0604020202020204" pitchFamily="34" charset="0"/>
                <a:cs typeface="Arial" panose="020B060402020202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a:t>
            </a:r>
            <a:endParaRPr lang="en-CA" dirty="0"/>
          </a:p>
        </p:txBody>
      </p:sp>
      <p:sp>
        <p:nvSpPr>
          <p:cNvPr id="11" name="Text Placeholder 7"/>
          <p:cNvSpPr>
            <a:spLocks noGrp="1"/>
          </p:cNvSpPr>
          <p:nvPr>
            <p:ph type="body" sz="quarter" idx="11"/>
          </p:nvPr>
        </p:nvSpPr>
        <p:spPr>
          <a:xfrm>
            <a:off x="300037" y="2734492"/>
            <a:ext cx="5412785" cy="400110"/>
          </a:xfrm>
          <a:prstGeom prst="rect">
            <a:avLst/>
          </a:prstGeom>
        </p:spPr>
        <p:txBody>
          <a:bodyPr>
            <a:spAutoFit/>
          </a:bodyPr>
          <a:lstStyle>
            <a:lvl1pPr marL="0" indent="0">
              <a:buNone/>
              <a:defRPr sz="2000">
                <a:solidFill>
                  <a:srgbClr val="194177"/>
                </a:solidFill>
                <a:latin typeface="Arial" panose="020B0604020202020204" pitchFamily="34" charset="0"/>
                <a:cs typeface="Arial" panose="020B0604020202020204" pitchFamily="34" charset="0"/>
              </a:defRPr>
            </a:lvl1pPr>
          </a:lstStyle>
          <a:p>
            <a:pPr lvl="0"/>
            <a:r>
              <a:rPr lang="en-US" dirty="0"/>
              <a:t>Click to edit Master text styles</a:t>
            </a:r>
            <a:endParaRPr lang="en-CA" dirty="0"/>
          </a:p>
        </p:txBody>
      </p:sp>
    </p:spTree>
    <p:extLst>
      <p:ext uri="{BB962C8B-B14F-4D97-AF65-F5344CB8AC3E}">
        <p14:creationId xmlns:p14="http://schemas.microsoft.com/office/powerpoint/2010/main" val="326631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DM(DRDC) Cover Slide - Corporate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62" y="0"/>
            <a:ext cx="9104238" cy="5143500"/>
          </a:xfrm>
          <a:prstGeom prst="rect">
            <a:avLst/>
          </a:prstGeom>
        </p:spPr>
      </p:pic>
      <p:sp>
        <p:nvSpPr>
          <p:cNvPr id="13" name="Text Placeholder 9"/>
          <p:cNvSpPr>
            <a:spLocks noGrp="1"/>
          </p:cNvSpPr>
          <p:nvPr>
            <p:ph type="body" sz="quarter" idx="12"/>
          </p:nvPr>
        </p:nvSpPr>
        <p:spPr>
          <a:xfrm>
            <a:off x="300038" y="4268788"/>
            <a:ext cx="4791154" cy="369332"/>
          </a:xfrm>
          <a:prstGeom prst="rect">
            <a:avLst/>
          </a:prstGeom>
        </p:spPr>
        <p:txBody>
          <a:bodyPr>
            <a:spAutoFit/>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 name="Text Placeholder 5"/>
          <p:cNvSpPr>
            <a:spLocks noGrp="1"/>
          </p:cNvSpPr>
          <p:nvPr>
            <p:ph type="body" sz="quarter" idx="10"/>
          </p:nvPr>
        </p:nvSpPr>
        <p:spPr>
          <a:xfrm>
            <a:off x="300037" y="1882776"/>
            <a:ext cx="5412786" cy="523220"/>
          </a:xfrm>
          <a:prstGeom prst="rect">
            <a:avLst/>
          </a:prstGeom>
        </p:spPr>
        <p:txBody>
          <a:bodyPr>
            <a:spAutoFit/>
          </a:bodyPr>
          <a:lstStyle>
            <a:lvl1pPr marL="0" indent="0" algn="l">
              <a:buFontTx/>
              <a:buNone/>
              <a:defRPr sz="2800" b="1">
                <a:solidFill>
                  <a:srgbClr val="194177"/>
                </a:solidFill>
                <a:latin typeface="Arial" panose="020B0604020202020204" pitchFamily="34" charset="0"/>
                <a:cs typeface="Arial" panose="020B060402020202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a:t>
            </a:r>
            <a:endParaRPr lang="en-CA" dirty="0"/>
          </a:p>
        </p:txBody>
      </p:sp>
      <p:sp>
        <p:nvSpPr>
          <p:cNvPr id="6" name="Text Placeholder 7"/>
          <p:cNvSpPr>
            <a:spLocks noGrp="1"/>
          </p:cNvSpPr>
          <p:nvPr>
            <p:ph type="body" sz="quarter" idx="11"/>
          </p:nvPr>
        </p:nvSpPr>
        <p:spPr>
          <a:xfrm>
            <a:off x="300037" y="2734492"/>
            <a:ext cx="5412785" cy="400110"/>
          </a:xfrm>
          <a:prstGeom prst="rect">
            <a:avLst/>
          </a:prstGeom>
        </p:spPr>
        <p:txBody>
          <a:bodyPr>
            <a:spAutoFit/>
          </a:bodyPr>
          <a:lstStyle>
            <a:lvl1pPr marL="0" indent="0">
              <a:buNone/>
              <a:defRPr sz="2000">
                <a:solidFill>
                  <a:srgbClr val="194177"/>
                </a:solidFill>
                <a:latin typeface="Arial" panose="020B0604020202020204" pitchFamily="34" charset="0"/>
                <a:cs typeface="Arial" panose="020B0604020202020204" pitchFamily="34" charset="0"/>
              </a:defRPr>
            </a:lvl1pPr>
          </a:lstStyle>
          <a:p>
            <a:pPr lvl="0"/>
            <a:r>
              <a:rPr lang="en-US" dirty="0"/>
              <a:t>Click to edit Master text styles</a:t>
            </a:r>
            <a:endParaRPr lang="en-CA" dirty="0"/>
          </a:p>
        </p:txBody>
      </p:sp>
    </p:spTree>
    <p:extLst>
      <p:ext uri="{BB962C8B-B14F-4D97-AF65-F5344CB8AC3E}">
        <p14:creationId xmlns:p14="http://schemas.microsoft.com/office/powerpoint/2010/main" val="9658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DM(DRDC) Cover Slide - Partnership The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821" y="0"/>
            <a:ext cx="9104238" cy="5143500"/>
          </a:xfrm>
          <a:prstGeom prst="rect">
            <a:avLst/>
          </a:prstGeom>
        </p:spPr>
      </p:pic>
      <p:sp>
        <p:nvSpPr>
          <p:cNvPr id="11" name="Text Placeholder 9"/>
          <p:cNvSpPr>
            <a:spLocks noGrp="1"/>
          </p:cNvSpPr>
          <p:nvPr>
            <p:ph type="body" sz="quarter" idx="12"/>
          </p:nvPr>
        </p:nvSpPr>
        <p:spPr>
          <a:xfrm>
            <a:off x="300038" y="4268788"/>
            <a:ext cx="4791154" cy="369332"/>
          </a:xfrm>
          <a:prstGeom prst="rect">
            <a:avLst/>
          </a:prstGeom>
        </p:spPr>
        <p:txBody>
          <a:bodyPr>
            <a:spAutoFit/>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 name="Text Placeholder 5"/>
          <p:cNvSpPr>
            <a:spLocks noGrp="1"/>
          </p:cNvSpPr>
          <p:nvPr>
            <p:ph type="body" sz="quarter" idx="10"/>
          </p:nvPr>
        </p:nvSpPr>
        <p:spPr>
          <a:xfrm>
            <a:off x="300037" y="1882776"/>
            <a:ext cx="5412786" cy="523220"/>
          </a:xfrm>
          <a:prstGeom prst="rect">
            <a:avLst/>
          </a:prstGeom>
        </p:spPr>
        <p:txBody>
          <a:bodyPr>
            <a:spAutoFit/>
          </a:bodyPr>
          <a:lstStyle>
            <a:lvl1pPr marL="0" indent="0" algn="l">
              <a:buFontTx/>
              <a:buNone/>
              <a:defRPr sz="2800" b="1">
                <a:solidFill>
                  <a:srgbClr val="194177"/>
                </a:solidFill>
                <a:latin typeface="Arial" panose="020B0604020202020204" pitchFamily="34" charset="0"/>
                <a:cs typeface="Arial" panose="020B060402020202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a:t>
            </a:r>
            <a:endParaRPr lang="en-CA" dirty="0"/>
          </a:p>
        </p:txBody>
      </p:sp>
      <p:sp>
        <p:nvSpPr>
          <p:cNvPr id="8" name="Text Placeholder 7"/>
          <p:cNvSpPr>
            <a:spLocks noGrp="1"/>
          </p:cNvSpPr>
          <p:nvPr>
            <p:ph type="body" sz="quarter" idx="11"/>
          </p:nvPr>
        </p:nvSpPr>
        <p:spPr>
          <a:xfrm>
            <a:off x="300037" y="2734492"/>
            <a:ext cx="5412785" cy="400110"/>
          </a:xfrm>
          <a:prstGeom prst="rect">
            <a:avLst/>
          </a:prstGeom>
        </p:spPr>
        <p:txBody>
          <a:bodyPr>
            <a:spAutoFit/>
          </a:bodyPr>
          <a:lstStyle>
            <a:lvl1pPr marL="0" indent="0">
              <a:buNone/>
              <a:defRPr sz="2000">
                <a:solidFill>
                  <a:srgbClr val="194177"/>
                </a:solidFill>
                <a:latin typeface="Arial" panose="020B0604020202020204" pitchFamily="34" charset="0"/>
                <a:cs typeface="Arial" panose="020B0604020202020204" pitchFamily="34" charset="0"/>
              </a:defRPr>
            </a:lvl1pPr>
          </a:lstStyle>
          <a:p>
            <a:pPr lvl="0"/>
            <a:r>
              <a:rPr lang="en-US" dirty="0"/>
              <a:t>Click to edit Master text styles</a:t>
            </a:r>
            <a:endParaRPr lang="en-CA" dirty="0"/>
          </a:p>
        </p:txBody>
      </p:sp>
    </p:spTree>
    <p:extLst>
      <p:ext uri="{BB962C8B-B14F-4D97-AF65-F5344CB8AC3E}">
        <p14:creationId xmlns:p14="http://schemas.microsoft.com/office/powerpoint/2010/main" val="1212969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DM(DRDC) Cover Slide - Bas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2"/>
          </p:nvPr>
        </p:nvSpPr>
        <p:spPr>
          <a:xfrm>
            <a:off x="300038" y="4268788"/>
            <a:ext cx="4791154" cy="369332"/>
          </a:xfrm>
          <a:prstGeom prst="rect">
            <a:avLst/>
          </a:prstGeom>
        </p:spPr>
        <p:txBody>
          <a:bodyPr>
            <a:spAutoFit/>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3" name="Text Placeholder 5"/>
          <p:cNvSpPr>
            <a:spLocks noGrp="1"/>
          </p:cNvSpPr>
          <p:nvPr>
            <p:ph type="body" sz="quarter" idx="10"/>
          </p:nvPr>
        </p:nvSpPr>
        <p:spPr>
          <a:xfrm>
            <a:off x="300037" y="1882776"/>
            <a:ext cx="5412786" cy="523220"/>
          </a:xfrm>
          <a:prstGeom prst="rect">
            <a:avLst/>
          </a:prstGeom>
        </p:spPr>
        <p:txBody>
          <a:bodyPr>
            <a:spAutoFit/>
          </a:bodyPr>
          <a:lstStyle>
            <a:lvl1pPr marL="0" indent="0" algn="l">
              <a:buFontTx/>
              <a:buNone/>
              <a:defRPr sz="2800" b="1">
                <a:solidFill>
                  <a:srgbClr val="194177"/>
                </a:solidFill>
                <a:latin typeface="Arial" panose="020B0604020202020204" pitchFamily="34" charset="0"/>
                <a:cs typeface="Arial" panose="020B060402020202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a:t>
            </a:r>
            <a:endParaRPr lang="en-CA" dirty="0"/>
          </a:p>
        </p:txBody>
      </p:sp>
      <p:sp>
        <p:nvSpPr>
          <p:cNvPr id="4" name="Text Placeholder 7"/>
          <p:cNvSpPr>
            <a:spLocks noGrp="1"/>
          </p:cNvSpPr>
          <p:nvPr>
            <p:ph type="body" sz="quarter" idx="11"/>
          </p:nvPr>
        </p:nvSpPr>
        <p:spPr>
          <a:xfrm>
            <a:off x="300037" y="2734492"/>
            <a:ext cx="5412785" cy="400110"/>
          </a:xfrm>
          <a:prstGeom prst="rect">
            <a:avLst/>
          </a:prstGeom>
        </p:spPr>
        <p:txBody>
          <a:bodyPr>
            <a:spAutoFit/>
          </a:bodyPr>
          <a:lstStyle>
            <a:lvl1pPr marL="0" indent="0">
              <a:buNone/>
              <a:defRPr sz="2000">
                <a:solidFill>
                  <a:srgbClr val="194177"/>
                </a:solidFill>
                <a:latin typeface="Arial" panose="020B0604020202020204" pitchFamily="34" charset="0"/>
                <a:cs typeface="Arial" panose="020B0604020202020204" pitchFamily="34" charset="0"/>
              </a:defRPr>
            </a:lvl1pPr>
          </a:lstStyle>
          <a:p>
            <a:pPr lvl="0"/>
            <a:r>
              <a:rPr lang="en-US" dirty="0"/>
              <a:t>Click to edit Master text styles</a:t>
            </a:r>
            <a:endParaRPr lang="en-CA" dirty="0"/>
          </a:p>
        </p:txBody>
      </p:sp>
    </p:spTree>
    <p:extLst>
      <p:ext uri="{BB962C8B-B14F-4D97-AF65-F5344CB8AC3E}">
        <p14:creationId xmlns:p14="http://schemas.microsoft.com/office/powerpoint/2010/main" val="1934304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DM(DRDC) Internal Slide Design 2">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bwMode="auto">
          <a:xfrm>
            <a:off x="8187136" y="4789077"/>
            <a:ext cx="51435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10" name="Title Placeholder 1"/>
          <p:cNvSpPr>
            <a:spLocks noGrp="1"/>
          </p:cNvSpPr>
          <p:nvPr>
            <p:ph type="title"/>
          </p:nvPr>
        </p:nvSpPr>
        <p:spPr>
          <a:xfrm>
            <a:off x="323689" y="871933"/>
            <a:ext cx="8496622" cy="369332"/>
          </a:xfrm>
          <a:prstGeom prst="rect">
            <a:avLst/>
          </a:prstGeom>
        </p:spPr>
        <p:txBody>
          <a:bodyPr vert="horz" lIns="91440" tIns="45720" rIns="91440" bIns="45720" rtlCol="0" anchor="ctr">
            <a:spAutoFit/>
          </a:bodyPr>
          <a:lstStyle/>
          <a:p>
            <a:r>
              <a:rPr lang="en-US" dirty="0"/>
              <a:t>Click to edit Master title style</a:t>
            </a:r>
          </a:p>
        </p:txBody>
      </p:sp>
      <p:sp>
        <p:nvSpPr>
          <p:cNvPr id="11" name="Content Placeholder 3"/>
          <p:cNvSpPr>
            <a:spLocks noGrp="1"/>
          </p:cNvSpPr>
          <p:nvPr>
            <p:ph sz="half" idx="2"/>
          </p:nvPr>
        </p:nvSpPr>
        <p:spPr>
          <a:xfrm>
            <a:off x="323689" y="1389051"/>
            <a:ext cx="8496622" cy="3400026"/>
          </a:xfrm>
          <a:prstGeom prst="rect">
            <a:avLst/>
          </a:prstGeom>
        </p:spPr>
        <p:txBody>
          <a:bodyPr/>
          <a:lstStyle>
            <a:lvl1pPr>
              <a:defRPr sz="2000"/>
            </a:lvl1pPr>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54474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DM(DRDC) Internal Slide Design 4">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B967A8-1B04-EF4D-B51D-6F40A36855D1}" type="datetimeFigureOut">
              <a:rPr lang="en-US" smtClean="0"/>
              <a:pPr/>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7D740E-1E6B-4E4A-8A8A-725E17C809DF}" type="slidenum">
              <a:rPr lang="en-CA" altLang="en-US" smtClean="0"/>
              <a:pPr/>
              <a:t>‹#›</a:t>
            </a:fld>
            <a:endParaRPr lang="en-CA" altLang="en-US" dirty="0"/>
          </a:p>
        </p:txBody>
      </p:sp>
      <p:sp>
        <p:nvSpPr>
          <p:cNvPr id="7" name="Content Placeholder 2"/>
          <p:cNvSpPr>
            <a:spLocks noGrp="1"/>
          </p:cNvSpPr>
          <p:nvPr>
            <p:ph sz="half" idx="1"/>
          </p:nvPr>
        </p:nvSpPr>
        <p:spPr>
          <a:xfrm>
            <a:off x="323689" y="1444893"/>
            <a:ext cx="4330072" cy="3339773"/>
          </a:xfrm>
          <a:prstGeom prst="rect">
            <a:avLst/>
          </a:prstGeo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p:cNvSpPr>
            <a:spLocks noGrp="1"/>
          </p:cNvSpPr>
          <p:nvPr>
            <p:ph sz="half" idx="2"/>
          </p:nvPr>
        </p:nvSpPr>
        <p:spPr>
          <a:xfrm>
            <a:off x="4628336" y="1444893"/>
            <a:ext cx="4191974" cy="3339774"/>
          </a:xfrm>
          <a:prstGeom prst="rect">
            <a:avLst/>
          </a:prstGeo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Placeholder 1"/>
          <p:cNvSpPr>
            <a:spLocks noGrp="1"/>
          </p:cNvSpPr>
          <p:nvPr>
            <p:ph type="title"/>
          </p:nvPr>
        </p:nvSpPr>
        <p:spPr>
          <a:xfrm>
            <a:off x="323689" y="871933"/>
            <a:ext cx="8496622" cy="369332"/>
          </a:xfrm>
          <a:prstGeom prst="rect">
            <a:avLst/>
          </a:prstGeom>
        </p:spPr>
        <p:txBody>
          <a:bodyPr vert="horz" lIns="91440" tIns="45720" rIns="91440" bIns="45720" rtlCol="0" anchor="ctr">
            <a:spAutoFit/>
          </a:bodyPr>
          <a:lstStyle/>
          <a:p>
            <a:r>
              <a:rPr lang="en-US" dirty="0"/>
              <a:t>Click to edit Master title style</a:t>
            </a:r>
          </a:p>
        </p:txBody>
      </p:sp>
    </p:spTree>
    <p:extLst>
      <p:ext uri="{BB962C8B-B14F-4D97-AF65-F5344CB8AC3E}">
        <p14:creationId xmlns:p14="http://schemas.microsoft.com/office/powerpoint/2010/main" val="106630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DM(DRDC) Internal Slide Design 5">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B967A8-1B04-EF4D-B51D-6F40A36855D1}" type="datetimeFigureOut">
              <a:rPr lang="en-US" smtClean="0"/>
              <a:pPr/>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7D740E-1E6B-4E4A-8A8A-725E17C809DF}" type="slidenum">
              <a:rPr lang="en-CA" altLang="en-US" smtClean="0"/>
              <a:pPr/>
              <a:t>‹#›</a:t>
            </a:fld>
            <a:endParaRPr lang="en-CA" altLang="en-US" dirty="0"/>
          </a:p>
        </p:txBody>
      </p:sp>
      <p:sp>
        <p:nvSpPr>
          <p:cNvPr id="6" name="Text Placeholder 2"/>
          <p:cNvSpPr>
            <a:spLocks noGrp="1"/>
          </p:cNvSpPr>
          <p:nvPr>
            <p:ph type="body" idx="1"/>
          </p:nvPr>
        </p:nvSpPr>
        <p:spPr>
          <a:xfrm>
            <a:off x="323689" y="1745217"/>
            <a:ext cx="4228379" cy="369332"/>
          </a:xfrm>
          <a:prstGeom prst="rect">
            <a:avLst/>
          </a:prstGeom>
        </p:spPr>
        <p:txBody>
          <a:bodyPr anchor="b">
            <a:spAutoFit/>
          </a:bodyPr>
          <a:lstStyle>
            <a:lvl1pPr marL="0" indent="0">
              <a:buNone/>
              <a:defRPr sz="2000" b="1">
                <a:solidFill>
                  <a:srgbClr val="194177"/>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7" name="Content Placeholder 3"/>
          <p:cNvSpPr>
            <a:spLocks noGrp="1"/>
          </p:cNvSpPr>
          <p:nvPr>
            <p:ph sz="half" idx="2"/>
          </p:nvPr>
        </p:nvSpPr>
        <p:spPr>
          <a:xfrm>
            <a:off x="323689" y="2114550"/>
            <a:ext cx="4228379" cy="2670116"/>
          </a:xfrm>
          <a:prstGeom prst="rect">
            <a:avLst/>
          </a:prstGeo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idx="13"/>
          </p:nvPr>
        </p:nvSpPr>
        <p:spPr>
          <a:xfrm>
            <a:off x="4591931" y="1745217"/>
            <a:ext cx="4228379" cy="369332"/>
          </a:xfrm>
          <a:prstGeom prst="rect">
            <a:avLst/>
          </a:prstGeom>
        </p:spPr>
        <p:txBody>
          <a:bodyPr anchor="b">
            <a:spAutoFit/>
          </a:bodyPr>
          <a:lstStyle>
            <a:lvl1pPr marL="0" indent="0">
              <a:buNone/>
              <a:defRPr sz="2000" b="1">
                <a:solidFill>
                  <a:srgbClr val="194177"/>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9" name="Content Placeholder 3"/>
          <p:cNvSpPr>
            <a:spLocks noGrp="1"/>
          </p:cNvSpPr>
          <p:nvPr>
            <p:ph sz="half" idx="14"/>
          </p:nvPr>
        </p:nvSpPr>
        <p:spPr>
          <a:xfrm>
            <a:off x="4591931" y="2114550"/>
            <a:ext cx="4228379" cy="2670116"/>
          </a:xfrm>
          <a:prstGeom prst="rect">
            <a:avLst/>
          </a:prstGeom>
        </p:spPr>
        <p:txBody>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p:nvPr>
        </p:nvSpPr>
        <p:spPr>
          <a:xfrm>
            <a:off x="323689" y="871933"/>
            <a:ext cx="8496622" cy="369332"/>
          </a:xfrm>
          <a:prstGeom prst="rect">
            <a:avLst/>
          </a:prstGeom>
        </p:spPr>
        <p:txBody>
          <a:bodyPr vert="horz" lIns="91440" tIns="45720" rIns="91440" bIns="45720" rtlCol="0" anchor="ctr">
            <a:spAutoFit/>
          </a:bodyPr>
          <a:lstStyle/>
          <a:p>
            <a:r>
              <a:rPr lang="en-US" dirty="0"/>
              <a:t>Click to edit Master title style</a:t>
            </a:r>
          </a:p>
        </p:txBody>
      </p:sp>
    </p:spTree>
    <p:extLst>
      <p:ext uri="{BB962C8B-B14F-4D97-AF65-F5344CB8AC3E}">
        <p14:creationId xmlns:p14="http://schemas.microsoft.com/office/powerpoint/2010/main" val="1500836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ADM(DRDC) Internal Slide Design 5">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B967A8-1B04-EF4D-B51D-6F40A36855D1}" type="datetimeFigureOut">
              <a:rPr lang="en-US" smtClean="0"/>
              <a:pPr/>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7D740E-1E6B-4E4A-8A8A-725E17C809DF}" type="slidenum">
              <a:rPr lang="en-CA" altLang="en-US" smtClean="0"/>
              <a:pPr/>
              <a:t>‹#›</a:t>
            </a:fld>
            <a:endParaRPr lang="en-CA" altLang="en-US" dirty="0"/>
          </a:p>
        </p:txBody>
      </p:sp>
      <p:sp>
        <p:nvSpPr>
          <p:cNvPr id="6" name="Text Placeholder 2"/>
          <p:cNvSpPr>
            <a:spLocks noGrp="1"/>
          </p:cNvSpPr>
          <p:nvPr>
            <p:ph type="body" idx="1"/>
          </p:nvPr>
        </p:nvSpPr>
        <p:spPr>
          <a:xfrm>
            <a:off x="323689" y="2793845"/>
            <a:ext cx="4228379" cy="341632"/>
          </a:xfrm>
          <a:prstGeom prst="rect">
            <a:avLst/>
          </a:prstGeom>
        </p:spPr>
        <p:txBody>
          <a:bodyPr wrap="square" anchor="b">
            <a:spAutoFit/>
          </a:bodyPr>
          <a:lstStyle>
            <a:lvl1pPr marL="0" indent="0">
              <a:buNone/>
              <a:defRPr sz="1800" b="1">
                <a:solidFill>
                  <a:srgbClr val="194177"/>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7" name="Content Placeholder 3"/>
          <p:cNvSpPr>
            <a:spLocks noGrp="1"/>
          </p:cNvSpPr>
          <p:nvPr>
            <p:ph sz="half" idx="2"/>
          </p:nvPr>
        </p:nvSpPr>
        <p:spPr>
          <a:xfrm>
            <a:off x="323689" y="3157670"/>
            <a:ext cx="4228379" cy="1618433"/>
          </a:xfrm>
          <a:prstGeom prst="rect">
            <a:avLst/>
          </a:prstGeo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idx="13"/>
          </p:nvPr>
        </p:nvSpPr>
        <p:spPr>
          <a:xfrm>
            <a:off x="4591931" y="2793845"/>
            <a:ext cx="4228379" cy="341632"/>
          </a:xfrm>
          <a:prstGeom prst="rect">
            <a:avLst/>
          </a:prstGeom>
        </p:spPr>
        <p:txBody>
          <a:bodyPr wrap="square" anchor="b">
            <a:spAutoFit/>
          </a:bodyPr>
          <a:lstStyle>
            <a:lvl1pPr marL="0" indent="0">
              <a:buNone/>
              <a:defRPr sz="1800" b="1">
                <a:solidFill>
                  <a:srgbClr val="194177"/>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9" name="Content Placeholder 3"/>
          <p:cNvSpPr>
            <a:spLocks noGrp="1"/>
          </p:cNvSpPr>
          <p:nvPr>
            <p:ph sz="half" idx="14"/>
          </p:nvPr>
        </p:nvSpPr>
        <p:spPr>
          <a:xfrm>
            <a:off x="4591931" y="3157670"/>
            <a:ext cx="4228379" cy="1618433"/>
          </a:xfrm>
          <a:prstGeom prst="rect">
            <a:avLst/>
          </a:prstGeo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2"/>
          <p:cNvSpPr>
            <a:spLocks noGrp="1"/>
          </p:cNvSpPr>
          <p:nvPr>
            <p:ph type="body" idx="15"/>
          </p:nvPr>
        </p:nvSpPr>
        <p:spPr>
          <a:xfrm>
            <a:off x="323689" y="794199"/>
            <a:ext cx="4228379" cy="341632"/>
          </a:xfrm>
          <a:prstGeom prst="rect">
            <a:avLst/>
          </a:prstGeom>
        </p:spPr>
        <p:txBody>
          <a:bodyPr wrap="square" anchor="b">
            <a:spAutoFit/>
          </a:bodyPr>
          <a:lstStyle>
            <a:lvl1pPr marL="0" indent="0">
              <a:buNone/>
              <a:defRPr sz="1800" b="1">
                <a:solidFill>
                  <a:srgbClr val="194177"/>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6" name="Content Placeholder 3"/>
          <p:cNvSpPr>
            <a:spLocks noGrp="1"/>
          </p:cNvSpPr>
          <p:nvPr>
            <p:ph sz="half" idx="16"/>
          </p:nvPr>
        </p:nvSpPr>
        <p:spPr>
          <a:xfrm>
            <a:off x="323689" y="1158024"/>
            <a:ext cx="4228379" cy="1618433"/>
          </a:xfrm>
          <a:prstGeom prst="rect">
            <a:avLst/>
          </a:prstGeo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2"/>
          <p:cNvSpPr>
            <a:spLocks noGrp="1"/>
          </p:cNvSpPr>
          <p:nvPr>
            <p:ph type="body" idx="17"/>
          </p:nvPr>
        </p:nvSpPr>
        <p:spPr>
          <a:xfrm>
            <a:off x="4591931" y="794199"/>
            <a:ext cx="4228379" cy="341632"/>
          </a:xfrm>
          <a:prstGeom prst="rect">
            <a:avLst/>
          </a:prstGeom>
        </p:spPr>
        <p:txBody>
          <a:bodyPr wrap="square" anchor="b">
            <a:spAutoFit/>
          </a:bodyPr>
          <a:lstStyle>
            <a:lvl1pPr marL="0" indent="0">
              <a:buNone/>
              <a:defRPr sz="1800" b="1">
                <a:solidFill>
                  <a:srgbClr val="194177"/>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8" name="Content Placeholder 3"/>
          <p:cNvSpPr>
            <a:spLocks noGrp="1"/>
          </p:cNvSpPr>
          <p:nvPr>
            <p:ph sz="half" idx="18"/>
          </p:nvPr>
        </p:nvSpPr>
        <p:spPr>
          <a:xfrm>
            <a:off x="4591931" y="1158024"/>
            <a:ext cx="4228379" cy="1618433"/>
          </a:xfrm>
          <a:prstGeom prst="rect">
            <a:avLst/>
          </a:prstGeo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87816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3999" cy="5165964"/>
          </a:xfrm>
          <a:prstGeom prst="rect">
            <a:avLst/>
          </a:prstGeom>
        </p:spPr>
      </p:pic>
    </p:spTree>
    <p:extLst>
      <p:ext uri="{BB962C8B-B14F-4D97-AF65-F5344CB8AC3E}">
        <p14:creationId xmlns:p14="http://schemas.microsoft.com/office/powerpoint/2010/main" val="2954256209"/>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52" r:id="rId3"/>
    <p:sldLayoutId id="2147483682"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21965"/>
            <a:ext cx="9144000" cy="5147688"/>
          </a:xfrm>
          <a:prstGeom prst="rect">
            <a:avLst/>
          </a:prstGeom>
        </p:spPr>
      </p:pic>
      <p:sp>
        <p:nvSpPr>
          <p:cNvPr id="13" name="Title Placeholder 1"/>
          <p:cNvSpPr>
            <a:spLocks noGrp="1"/>
          </p:cNvSpPr>
          <p:nvPr>
            <p:ph type="title"/>
          </p:nvPr>
        </p:nvSpPr>
        <p:spPr>
          <a:xfrm>
            <a:off x="323689" y="871933"/>
            <a:ext cx="8496622" cy="369332"/>
          </a:xfrm>
          <a:prstGeom prst="rect">
            <a:avLst/>
          </a:prstGeom>
        </p:spPr>
        <p:txBody>
          <a:bodyPr vert="horz" lIns="91440" tIns="45720" rIns="91440" bIns="45720" rtlCol="0" anchor="ctr">
            <a:spAutoFit/>
          </a:bodyPr>
          <a:lstStyle/>
          <a:p>
            <a:r>
              <a:rPr lang="en-US" dirty="0"/>
              <a:t>Click to edit Master title style</a:t>
            </a:r>
          </a:p>
        </p:txBody>
      </p:sp>
      <p:sp>
        <p:nvSpPr>
          <p:cNvPr id="4" name="Date Placeholder 3"/>
          <p:cNvSpPr>
            <a:spLocks noGrp="1"/>
          </p:cNvSpPr>
          <p:nvPr>
            <p:ph type="dt" sz="half" idx="2"/>
          </p:nvPr>
        </p:nvSpPr>
        <p:spPr>
          <a:xfrm>
            <a:off x="204865" y="4784666"/>
            <a:ext cx="2057400" cy="365125"/>
          </a:xfrm>
          <a:prstGeom prst="rect">
            <a:avLst/>
          </a:prstGeom>
        </p:spPr>
        <p:txBody>
          <a:bodyPr/>
          <a:lstStyle>
            <a:lvl1pPr>
              <a:defRPr sz="1200"/>
            </a:lvl1pPr>
          </a:lstStyle>
          <a:p>
            <a:fld id="{A7B967A8-1B04-EF4D-B51D-6F40A36855D1}" type="datetimeFigureOut">
              <a:rPr lang="en-US" smtClean="0"/>
              <a:pPr/>
              <a:t>10/8/2025</a:t>
            </a:fld>
            <a:endParaRPr lang="en-US"/>
          </a:p>
        </p:txBody>
      </p:sp>
      <p:sp>
        <p:nvSpPr>
          <p:cNvPr id="5" name="Footer Placeholder 4"/>
          <p:cNvSpPr>
            <a:spLocks noGrp="1"/>
          </p:cNvSpPr>
          <p:nvPr>
            <p:ph type="ftr" sz="quarter" idx="3"/>
          </p:nvPr>
        </p:nvSpPr>
        <p:spPr>
          <a:xfrm>
            <a:off x="2910287" y="4784666"/>
            <a:ext cx="3086100" cy="365125"/>
          </a:xfrm>
          <a:prstGeom prst="rect">
            <a:avLst/>
          </a:prstGeom>
        </p:spPr>
        <p:txBody>
          <a:bodyPr/>
          <a:lstStyle>
            <a:lvl1pPr>
              <a:defRPr sz="1200"/>
            </a:lvl1pPr>
          </a:lstStyle>
          <a:p>
            <a:endParaRPr lang="en-US"/>
          </a:p>
        </p:txBody>
      </p:sp>
      <p:sp>
        <p:nvSpPr>
          <p:cNvPr id="8" name="Slide Number Placeholder 3"/>
          <p:cNvSpPr>
            <a:spLocks noGrp="1"/>
          </p:cNvSpPr>
          <p:nvPr>
            <p:ph type="sldNum" sz="quarter" idx="4"/>
          </p:nvPr>
        </p:nvSpPr>
        <p:spPr bwMode="auto">
          <a:xfrm>
            <a:off x="8187136" y="4789077"/>
            <a:ext cx="51435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000">
                <a:solidFill>
                  <a:srgbClr val="6F90B8"/>
                </a:solidFill>
              </a:defRPr>
            </a:lvl1pPr>
          </a:lstStyle>
          <a:p>
            <a:fld id="{AE7D740E-1E6B-4E4A-8A8A-725E17C809DF}" type="slidenum">
              <a:rPr lang="en-CA" altLang="en-US"/>
              <a:pPr/>
              <a:t>‹#›</a:t>
            </a:fld>
            <a:endParaRPr lang="en-CA" altLang="en-US" dirty="0"/>
          </a:p>
        </p:txBody>
      </p:sp>
      <p:sp>
        <p:nvSpPr>
          <p:cNvPr id="14" name="Text Placeholder 2"/>
          <p:cNvSpPr>
            <a:spLocks noGrp="1"/>
          </p:cNvSpPr>
          <p:nvPr>
            <p:ph type="body" idx="1"/>
          </p:nvPr>
        </p:nvSpPr>
        <p:spPr>
          <a:xfrm>
            <a:off x="332249" y="1389050"/>
            <a:ext cx="8479503" cy="33956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304427"/>
      </p:ext>
    </p:extLst>
  </p:cSld>
  <p:clrMap bg1="lt1" tx1="dk1" bg2="lt2" tx2="dk2" accent1="accent1" accent2="accent2" accent3="accent3" accent4="accent4" accent5="accent5" accent6="accent6" hlink="hlink" folHlink="folHlink"/>
  <p:sldLayoutIdLst>
    <p:sldLayoutId id="2147483663" r:id="rId1"/>
    <p:sldLayoutId id="2147483665" r:id="rId2"/>
    <p:sldLayoutId id="2147483666" r:id="rId3"/>
    <p:sldLayoutId id="2147483681" r:id="rId4"/>
  </p:sldLayoutIdLst>
  <p:txStyles>
    <p:titleStyle>
      <a:lvl1pPr algn="l" defTabSz="914400" rtl="0" eaLnBrk="1" latinLnBrk="0" hangingPunct="1">
        <a:lnSpc>
          <a:spcPct val="90000"/>
        </a:lnSpc>
        <a:spcBef>
          <a:spcPct val="0"/>
        </a:spcBef>
        <a:buNone/>
        <a:defRPr sz="2000" b="1" kern="1200">
          <a:solidFill>
            <a:srgbClr val="19417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1126/science.1229294"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037/a0017662"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doi.org/10.1093/geront/gnad14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a:spLocks noChangeArrowheads="1"/>
          </p:cNvSpPr>
          <p:nvPr/>
        </p:nvSpPr>
        <p:spPr bwMode="auto">
          <a:xfrm>
            <a:off x="897768" y="844608"/>
            <a:ext cx="4321175"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r>
              <a:rPr lang="en-CA" altLang="en-US" sz="700" b="1" dirty="0">
                <a:solidFill>
                  <a:schemeClr val="bg1"/>
                </a:solidFill>
                <a:latin typeface="Arial Narrow" panose="020B0606020202030204" pitchFamily="34" charset="0"/>
              </a:rPr>
              <a:t>PLACE L2 HERE (DG LEVEL)</a:t>
            </a:r>
          </a:p>
        </p:txBody>
      </p:sp>
      <p:sp>
        <p:nvSpPr>
          <p:cNvPr id="5" name="Text Placeholder 4"/>
          <p:cNvSpPr>
            <a:spLocks noGrp="1"/>
          </p:cNvSpPr>
          <p:nvPr>
            <p:ph type="body" sz="quarter" idx="10"/>
          </p:nvPr>
        </p:nvSpPr>
        <p:spPr>
          <a:xfrm>
            <a:off x="300037" y="1882776"/>
            <a:ext cx="5412786" cy="1384995"/>
          </a:xfrm>
        </p:spPr>
        <p:txBody>
          <a:bodyPr/>
          <a:lstStyle/>
          <a:p>
            <a:r>
              <a:rPr lang="en-US" dirty="0"/>
              <a:t>Individual differences in the end-of-history-illusion and the effect of time horizon</a:t>
            </a:r>
            <a:endParaRPr lang="en-CA" dirty="0"/>
          </a:p>
        </p:txBody>
      </p:sp>
      <p:sp>
        <p:nvSpPr>
          <p:cNvPr id="6" name="Text Placeholder 5"/>
          <p:cNvSpPr>
            <a:spLocks noGrp="1"/>
          </p:cNvSpPr>
          <p:nvPr>
            <p:ph type="body" sz="quarter" idx="11"/>
          </p:nvPr>
        </p:nvSpPr>
        <p:spPr>
          <a:xfrm>
            <a:off x="300038" y="3301219"/>
            <a:ext cx="5412785" cy="1015663"/>
          </a:xfrm>
        </p:spPr>
        <p:txBody>
          <a:bodyPr/>
          <a:lstStyle/>
          <a:p>
            <a:r>
              <a:rPr lang="en-CA" dirty="0"/>
              <a:t>Irina Levit</a:t>
            </a:r>
            <a:br>
              <a:rPr lang="en-CA" dirty="0"/>
            </a:br>
            <a:r>
              <a:rPr lang="en-CA" dirty="0"/>
              <a:t>Inderpreet Gill</a:t>
            </a:r>
            <a:br>
              <a:rPr lang="en-CA" dirty="0"/>
            </a:br>
            <a:r>
              <a:rPr lang="en-CA" dirty="0"/>
              <a:t>David Mandel</a:t>
            </a:r>
          </a:p>
        </p:txBody>
      </p:sp>
    </p:spTree>
    <p:extLst>
      <p:ext uri="{BB962C8B-B14F-4D97-AF65-F5344CB8AC3E}">
        <p14:creationId xmlns:p14="http://schemas.microsoft.com/office/powerpoint/2010/main" val="2323962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504F3-BC9B-8D9B-F6FA-9E3740BEBE97}"/>
              </a:ext>
            </a:extLst>
          </p:cNvPr>
          <p:cNvSpPr>
            <a:spLocks noGrp="1"/>
          </p:cNvSpPr>
          <p:nvPr>
            <p:ph type="title"/>
          </p:nvPr>
        </p:nvSpPr>
        <p:spPr/>
        <p:txBody>
          <a:bodyPr/>
          <a:lstStyle/>
          <a:p>
            <a:r>
              <a:rPr lang="en-CA" dirty="0"/>
              <a:t>Introduction</a:t>
            </a:r>
          </a:p>
        </p:txBody>
      </p:sp>
      <p:sp>
        <p:nvSpPr>
          <p:cNvPr id="3" name="Content Placeholder 2">
            <a:extLst>
              <a:ext uri="{FF2B5EF4-FFF2-40B4-BE49-F238E27FC236}">
                <a16:creationId xmlns:a16="http://schemas.microsoft.com/office/drawing/2014/main" id="{E8ADE5A5-934F-83AA-9B39-6050E90015CA}"/>
              </a:ext>
            </a:extLst>
          </p:cNvPr>
          <p:cNvSpPr>
            <a:spLocks noGrp="1"/>
          </p:cNvSpPr>
          <p:nvPr>
            <p:ph sz="half" idx="2"/>
          </p:nvPr>
        </p:nvSpPr>
        <p:spPr/>
        <p:txBody>
          <a:bodyPr>
            <a:normAutofit fontScale="85000" lnSpcReduction="10000"/>
          </a:bodyPr>
          <a:lstStyle/>
          <a:p>
            <a:r>
              <a:rPr lang="en-CA" dirty="0"/>
              <a:t>EHI = tendency to underestimate the amount of future change, relative to past change, over the same time period</a:t>
            </a:r>
          </a:p>
          <a:p>
            <a:r>
              <a:rPr lang="en-CA" dirty="0"/>
              <a:t>Based on the work of </a:t>
            </a:r>
            <a:r>
              <a:rPr lang="en-US" dirty="0" err="1"/>
              <a:t>Quoidbach</a:t>
            </a:r>
            <a:r>
              <a:rPr lang="en-US" dirty="0"/>
              <a:t>, J., Gilbert, D. T., &amp; Wilson, T. D. (2013). The end of history illusion. </a:t>
            </a:r>
            <a:r>
              <a:rPr lang="en-US" i="1" dirty="0"/>
              <a:t>Science, 339</a:t>
            </a:r>
            <a:r>
              <a:rPr lang="en-US" dirty="0"/>
              <a:t>(6115), 96–98. </a:t>
            </a:r>
            <a:r>
              <a:rPr lang="en-US" u="sng" dirty="0">
                <a:hlinkClick r:id="rId3"/>
              </a:rPr>
              <a:t>https://doi.org/10.1126/science.1229294</a:t>
            </a:r>
            <a:endParaRPr lang="en-US" u="sng" dirty="0"/>
          </a:p>
          <a:p>
            <a:pPr lvl="1">
              <a:buFont typeface="Arial" panose="020B0604020202020204" pitchFamily="34" charset="0"/>
              <a:buChar char="•"/>
            </a:pPr>
            <a:r>
              <a:rPr lang="en-CA" dirty="0"/>
              <a:t>&gt;19,000 participants across 6 studies, divided into reporters vs predictors </a:t>
            </a:r>
          </a:p>
          <a:p>
            <a:pPr lvl="1">
              <a:buFont typeface="Arial" panose="020B0604020202020204" pitchFamily="34" charset="0"/>
              <a:buChar char="•"/>
            </a:pPr>
            <a:r>
              <a:rPr lang="en-CA" dirty="0"/>
              <a:t>Results: </a:t>
            </a:r>
          </a:p>
          <a:p>
            <a:pPr lvl="2"/>
            <a:r>
              <a:rPr lang="en-CA" dirty="0"/>
              <a:t>EHI effects across multiple domains: preferences, personality, values</a:t>
            </a:r>
          </a:p>
          <a:p>
            <a:pPr lvl="2"/>
            <a:r>
              <a:rPr lang="en-CA" dirty="0"/>
              <a:t>EHI effects occur across age, although magnitude reduces slightly in older age </a:t>
            </a:r>
          </a:p>
          <a:p>
            <a:pPr lvl="2"/>
            <a:r>
              <a:rPr lang="en-CA" dirty="0"/>
              <a:t>Participants overpaid for future experiences based on their current preferences, underestimating how much their preferences may change in the future</a:t>
            </a:r>
          </a:p>
          <a:p>
            <a:pPr lvl="2"/>
            <a:endParaRPr lang="en-CA" dirty="0"/>
          </a:p>
        </p:txBody>
      </p:sp>
    </p:spTree>
    <p:extLst>
      <p:ext uri="{BB962C8B-B14F-4D97-AF65-F5344CB8AC3E}">
        <p14:creationId xmlns:p14="http://schemas.microsoft.com/office/powerpoint/2010/main" val="1137495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2AE8D-79CF-F477-70BE-D51A9C9B2D30}"/>
              </a:ext>
            </a:extLst>
          </p:cNvPr>
          <p:cNvSpPr>
            <a:spLocks noGrp="1"/>
          </p:cNvSpPr>
          <p:nvPr>
            <p:ph type="title"/>
          </p:nvPr>
        </p:nvSpPr>
        <p:spPr/>
        <p:txBody>
          <a:bodyPr/>
          <a:lstStyle/>
          <a:p>
            <a:r>
              <a:rPr lang="en-CA" dirty="0"/>
              <a:t>Experiment 1: methods</a:t>
            </a:r>
          </a:p>
        </p:txBody>
      </p:sp>
      <p:sp>
        <p:nvSpPr>
          <p:cNvPr id="3" name="Content Placeholder 2">
            <a:extLst>
              <a:ext uri="{FF2B5EF4-FFF2-40B4-BE49-F238E27FC236}">
                <a16:creationId xmlns:a16="http://schemas.microsoft.com/office/drawing/2014/main" id="{24D96A61-2912-E9B5-68AE-BC2381FE3730}"/>
              </a:ext>
            </a:extLst>
          </p:cNvPr>
          <p:cNvSpPr>
            <a:spLocks noGrp="1"/>
          </p:cNvSpPr>
          <p:nvPr>
            <p:ph sz="half" idx="2"/>
          </p:nvPr>
        </p:nvSpPr>
        <p:spPr/>
        <p:txBody>
          <a:bodyPr/>
          <a:lstStyle/>
          <a:p>
            <a:r>
              <a:rPr lang="en-CA" dirty="0"/>
              <a:t>N = 1063</a:t>
            </a:r>
          </a:p>
          <a:p>
            <a:r>
              <a:rPr lang="en-CA" dirty="0"/>
              <a:t>Between-subjects: temporal display order (“past first” vs. “future first”)</a:t>
            </a:r>
          </a:p>
          <a:p>
            <a:r>
              <a:rPr lang="en-CA" dirty="0"/>
              <a:t>Within-subjects: </a:t>
            </a:r>
          </a:p>
          <a:p>
            <a:pPr lvl="1"/>
            <a:r>
              <a:rPr lang="en-CA" b="1" dirty="0"/>
              <a:t>Present</a:t>
            </a:r>
            <a:r>
              <a:rPr lang="en-CA" dirty="0"/>
              <a:t>, past, future domain specific questions (preferences, personality, values, life)</a:t>
            </a:r>
          </a:p>
          <a:p>
            <a:pPr lvl="1"/>
            <a:r>
              <a:rPr lang="en-CA" dirty="0"/>
              <a:t>Past and future domain general questions </a:t>
            </a:r>
          </a:p>
          <a:p>
            <a:r>
              <a:rPr lang="en-CA" dirty="0"/>
              <a:t>Counterbalanced variables: task display order, item display order (domain general vs domain specific questions), domain display order (4 groups alternating which domain is shown first: preferences, personality, values, life)</a:t>
            </a:r>
          </a:p>
        </p:txBody>
      </p:sp>
    </p:spTree>
    <p:extLst>
      <p:ext uri="{BB962C8B-B14F-4D97-AF65-F5344CB8AC3E}">
        <p14:creationId xmlns:p14="http://schemas.microsoft.com/office/powerpoint/2010/main" val="73774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8714E-95FF-AF0E-7FDE-127443386D41}"/>
              </a:ext>
            </a:extLst>
          </p:cNvPr>
          <p:cNvSpPr>
            <a:spLocks noGrp="1"/>
          </p:cNvSpPr>
          <p:nvPr>
            <p:ph type="title"/>
          </p:nvPr>
        </p:nvSpPr>
        <p:spPr/>
        <p:txBody>
          <a:bodyPr/>
          <a:lstStyle/>
          <a:p>
            <a:r>
              <a:rPr lang="en-CA" dirty="0"/>
              <a:t>Exp1: Methods Cont’d</a:t>
            </a:r>
          </a:p>
        </p:txBody>
      </p:sp>
      <p:sp>
        <p:nvSpPr>
          <p:cNvPr id="3" name="Content Placeholder 2">
            <a:extLst>
              <a:ext uri="{FF2B5EF4-FFF2-40B4-BE49-F238E27FC236}">
                <a16:creationId xmlns:a16="http://schemas.microsoft.com/office/drawing/2014/main" id="{FA0E0DFF-C768-35FE-5F48-ED0FF4A6A500}"/>
              </a:ext>
            </a:extLst>
          </p:cNvPr>
          <p:cNvSpPr>
            <a:spLocks noGrp="1"/>
          </p:cNvSpPr>
          <p:nvPr>
            <p:ph sz="half" idx="2"/>
          </p:nvPr>
        </p:nvSpPr>
        <p:spPr/>
        <p:txBody>
          <a:bodyPr>
            <a:normAutofit fontScale="70000" lnSpcReduction="20000"/>
          </a:bodyPr>
          <a:lstStyle/>
          <a:p>
            <a:pPr marL="0" indent="0">
              <a:buNone/>
            </a:pPr>
            <a:r>
              <a:rPr lang="en-CA" dirty="0"/>
              <a:t>Domain specific questions: wording amended to reflect time frame of interest</a:t>
            </a:r>
          </a:p>
          <a:p>
            <a:r>
              <a:rPr lang="en-CA" dirty="0"/>
              <a:t>For example, preferences (items: read, watch tv, nap, listen to music, travel): </a:t>
            </a:r>
          </a:p>
          <a:p>
            <a:pPr lvl="1"/>
            <a:r>
              <a:rPr lang="en-CA" dirty="0"/>
              <a:t>Present: </a:t>
            </a:r>
            <a:r>
              <a:rPr lang="en-US" dirty="0"/>
              <a:t>For the following statements, tell us about the </a:t>
            </a:r>
            <a:r>
              <a:rPr lang="en-US" b="1" u="sng" dirty="0"/>
              <a:t>likes and dislikes</a:t>
            </a:r>
            <a:r>
              <a:rPr lang="en-US" dirty="0"/>
              <a:t> that you </a:t>
            </a:r>
            <a:r>
              <a:rPr lang="en-US" b="1" u="sng" dirty="0"/>
              <a:t>currently</a:t>
            </a:r>
            <a:r>
              <a:rPr lang="en-US" b="1" dirty="0"/>
              <a:t> </a:t>
            </a:r>
            <a:r>
              <a:rPr lang="en-US" dirty="0"/>
              <a:t>have.</a:t>
            </a:r>
          </a:p>
          <a:p>
            <a:pPr lvl="2"/>
            <a:r>
              <a:rPr lang="en-US" dirty="0"/>
              <a:t>I like to </a:t>
            </a:r>
            <a:r>
              <a:rPr lang="en-US" b="1" dirty="0"/>
              <a:t>read</a:t>
            </a:r>
            <a:r>
              <a:rPr lang="en-US" dirty="0"/>
              <a:t>. </a:t>
            </a:r>
            <a:endParaRPr lang="en-CA" dirty="0"/>
          </a:p>
          <a:p>
            <a:pPr lvl="1"/>
            <a:r>
              <a:rPr lang="en-CA" dirty="0"/>
              <a:t>Past: </a:t>
            </a:r>
            <a:r>
              <a:rPr lang="en-US" dirty="0"/>
              <a:t>For the following statements, tell us about the </a:t>
            </a:r>
            <a:r>
              <a:rPr lang="en-US" b="1" u="sng" dirty="0"/>
              <a:t>likes and dislikes</a:t>
            </a:r>
            <a:r>
              <a:rPr lang="en-US" dirty="0"/>
              <a:t> that you had </a:t>
            </a:r>
            <a:r>
              <a:rPr lang="en-US" b="1" u="sng" dirty="0"/>
              <a:t>10 years ago</a:t>
            </a:r>
            <a:r>
              <a:rPr lang="en-US" dirty="0"/>
              <a:t>.</a:t>
            </a:r>
          </a:p>
          <a:p>
            <a:pPr lvl="2"/>
            <a:r>
              <a:rPr lang="en-CA" b="1" dirty="0"/>
              <a:t>10 years ago</a:t>
            </a:r>
            <a:r>
              <a:rPr lang="en-CA" dirty="0"/>
              <a:t>, I liked to </a:t>
            </a:r>
            <a:r>
              <a:rPr lang="en-CA" b="1" dirty="0"/>
              <a:t>read</a:t>
            </a:r>
            <a:r>
              <a:rPr lang="en-CA" dirty="0"/>
              <a:t>. </a:t>
            </a:r>
          </a:p>
          <a:p>
            <a:pPr lvl="1"/>
            <a:r>
              <a:rPr lang="en-CA" dirty="0"/>
              <a:t>Future: </a:t>
            </a:r>
            <a:r>
              <a:rPr lang="en-US" dirty="0"/>
              <a:t>For the following statements, tell us about the </a:t>
            </a:r>
            <a:r>
              <a:rPr lang="en-US" b="1" u="sng" dirty="0"/>
              <a:t>likes and dislikes</a:t>
            </a:r>
            <a:r>
              <a:rPr lang="en-US" dirty="0"/>
              <a:t> that you expect to have </a:t>
            </a:r>
            <a:r>
              <a:rPr lang="en-US" b="1" u="sng" dirty="0"/>
              <a:t>10 years from now</a:t>
            </a:r>
            <a:r>
              <a:rPr lang="en-US" dirty="0"/>
              <a:t>.</a:t>
            </a:r>
          </a:p>
          <a:p>
            <a:pPr lvl="2"/>
            <a:r>
              <a:rPr lang="en-CA" b="1" dirty="0"/>
              <a:t>10 years from now</a:t>
            </a:r>
            <a:r>
              <a:rPr lang="en-CA" dirty="0"/>
              <a:t>, I will like to </a:t>
            </a:r>
            <a:r>
              <a:rPr lang="en-CA" b="1" dirty="0"/>
              <a:t>read</a:t>
            </a:r>
            <a:r>
              <a:rPr lang="en-CA" dirty="0"/>
              <a:t>. </a:t>
            </a:r>
          </a:p>
          <a:p>
            <a:pPr marL="0" indent="0">
              <a:buNone/>
            </a:pPr>
            <a:r>
              <a:rPr lang="en-CA" dirty="0"/>
              <a:t>Domain general questions (past &amp; future):</a:t>
            </a:r>
          </a:p>
          <a:p>
            <a:r>
              <a:rPr lang="en-US" dirty="0"/>
              <a:t>How similar or different are your </a:t>
            </a:r>
            <a:r>
              <a:rPr lang="en-US" b="1" u="sng" dirty="0"/>
              <a:t>current likes and dislikes</a:t>
            </a:r>
            <a:r>
              <a:rPr lang="en-US" dirty="0"/>
              <a:t> compared to what they were </a:t>
            </a:r>
            <a:r>
              <a:rPr lang="en-US" b="1" u="sng" dirty="0"/>
              <a:t>10 years ago</a:t>
            </a:r>
            <a:r>
              <a:rPr lang="en-US" dirty="0"/>
              <a:t>?</a:t>
            </a:r>
            <a:endParaRPr lang="en-CA" dirty="0"/>
          </a:p>
          <a:p>
            <a:r>
              <a:rPr lang="en-US" dirty="0"/>
              <a:t>How similar or different are your </a:t>
            </a:r>
            <a:r>
              <a:rPr lang="en-US" b="1" u="sng" dirty="0"/>
              <a:t>current likes and dislikes</a:t>
            </a:r>
            <a:r>
              <a:rPr lang="en-US" dirty="0"/>
              <a:t> compared to what you expect them to be </a:t>
            </a:r>
            <a:r>
              <a:rPr lang="en-US" b="1" u="sng" dirty="0"/>
              <a:t>10 years from now</a:t>
            </a:r>
            <a:r>
              <a:rPr lang="en-US" dirty="0"/>
              <a:t>?</a:t>
            </a:r>
            <a:endParaRPr lang="en-CA" dirty="0"/>
          </a:p>
          <a:p>
            <a:pPr lvl="1"/>
            <a:endParaRPr lang="en-CA" dirty="0"/>
          </a:p>
        </p:txBody>
      </p:sp>
    </p:spTree>
    <p:extLst>
      <p:ext uri="{BB962C8B-B14F-4D97-AF65-F5344CB8AC3E}">
        <p14:creationId xmlns:p14="http://schemas.microsoft.com/office/powerpoint/2010/main" val="1639966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24CAD4E-4551-6F6C-B3D9-B1A1EE73B50E}"/>
              </a:ext>
            </a:extLst>
          </p:cNvPr>
          <p:cNvSpPr>
            <a:spLocks noGrp="1"/>
          </p:cNvSpPr>
          <p:nvPr>
            <p:ph type="body" idx="1"/>
          </p:nvPr>
        </p:nvSpPr>
        <p:spPr/>
        <p:txBody>
          <a:bodyPr/>
          <a:lstStyle/>
          <a:p>
            <a:r>
              <a:rPr lang="en-CA" dirty="0"/>
              <a:t>Values</a:t>
            </a:r>
          </a:p>
        </p:txBody>
      </p:sp>
      <p:sp>
        <p:nvSpPr>
          <p:cNvPr id="5" name="Content Placeholder 4">
            <a:extLst>
              <a:ext uri="{FF2B5EF4-FFF2-40B4-BE49-F238E27FC236}">
                <a16:creationId xmlns:a16="http://schemas.microsoft.com/office/drawing/2014/main" id="{0411660B-77A1-FE98-7962-5B202AE44178}"/>
              </a:ext>
            </a:extLst>
          </p:cNvPr>
          <p:cNvSpPr>
            <a:spLocks noGrp="1"/>
          </p:cNvSpPr>
          <p:nvPr>
            <p:ph sz="half" idx="2"/>
          </p:nvPr>
        </p:nvSpPr>
        <p:spPr/>
        <p:txBody>
          <a:bodyPr>
            <a:normAutofit fontScale="70000" lnSpcReduction="20000"/>
          </a:bodyPr>
          <a:lstStyle/>
          <a:p>
            <a:r>
              <a:rPr lang="en-CA" dirty="0"/>
              <a:t>It is important to me to </a:t>
            </a:r>
            <a:r>
              <a:rPr lang="en-CA" b="1" dirty="0"/>
              <a:t>obey all laws</a:t>
            </a:r>
            <a:r>
              <a:rPr lang="en-CA" dirty="0"/>
              <a:t>.  </a:t>
            </a:r>
          </a:p>
          <a:p>
            <a:r>
              <a:rPr lang="en-CA" dirty="0"/>
              <a:t>It is important to me to </a:t>
            </a:r>
            <a:r>
              <a:rPr lang="en-CA" b="1" dirty="0"/>
              <a:t>maintain traditional values and ways of thinking</a:t>
            </a:r>
            <a:r>
              <a:rPr lang="en-CA" dirty="0"/>
              <a:t>. </a:t>
            </a:r>
          </a:p>
          <a:p>
            <a:r>
              <a:rPr lang="en-CA" dirty="0"/>
              <a:t>It is important to me to </a:t>
            </a:r>
            <a:r>
              <a:rPr lang="en-CA" b="1" dirty="0"/>
              <a:t>develop my own opinions</a:t>
            </a:r>
            <a:r>
              <a:rPr lang="en-CA" dirty="0"/>
              <a:t>. </a:t>
            </a:r>
          </a:p>
          <a:p>
            <a:r>
              <a:rPr lang="en-CA" dirty="0"/>
              <a:t>It is important to me to </a:t>
            </a:r>
            <a:r>
              <a:rPr lang="en-CA" b="1" dirty="0"/>
              <a:t>show that my performance is better compared to the performance of other people</a:t>
            </a:r>
            <a:r>
              <a:rPr lang="en-CA" dirty="0"/>
              <a:t>. </a:t>
            </a:r>
          </a:p>
          <a:p>
            <a:r>
              <a:rPr lang="en-CA" dirty="0"/>
              <a:t>It is important to me that</a:t>
            </a:r>
            <a:r>
              <a:rPr lang="en-CA" b="1" dirty="0"/>
              <a:t> everyone be treated justly, even people that I don’t know</a:t>
            </a:r>
            <a:r>
              <a:rPr lang="en-CA" dirty="0"/>
              <a:t>. </a:t>
            </a:r>
          </a:p>
        </p:txBody>
      </p:sp>
      <p:sp>
        <p:nvSpPr>
          <p:cNvPr id="6" name="Text Placeholder 5">
            <a:extLst>
              <a:ext uri="{FF2B5EF4-FFF2-40B4-BE49-F238E27FC236}">
                <a16:creationId xmlns:a16="http://schemas.microsoft.com/office/drawing/2014/main" id="{B62F5CA3-0138-378A-0D56-AC79FC0F7BC1}"/>
              </a:ext>
            </a:extLst>
          </p:cNvPr>
          <p:cNvSpPr>
            <a:spLocks noGrp="1"/>
          </p:cNvSpPr>
          <p:nvPr>
            <p:ph type="body" idx="13"/>
          </p:nvPr>
        </p:nvSpPr>
        <p:spPr/>
        <p:txBody>
          <a:bodyPr/>
          <a:lstStyle/>
          <a:p>
            <a:r>
              <a:rPr lang="en-CA" dirty="0"/>
              <a:t>Life Satisfaction</a:t>
            </a:r>
          </a:p>
        </p:txBody>
      </p:sp>
      <p:sp>
        <p:nvSpPr>
          <p:cNvPr id="7" name="Content Placeholder 6">
            <a:extLst>
              <a:ext uri="{FF2B5EF4-FFF2-40B4-BE49-F238E27FC236}">
                <a16:creationId xmlns:a16="http://schemas.microsoft.com/office/drawing/2014/main" id="{AD161B5A-018E-9305-78B3-E11B3AE04375}"/>
              </a:ext>
            </a:extLst>
          </p:cNvPr>
          <p:cNvSpPr>
            <a:spLocks noGrp="1"/>
          </p:cNvSpPr>
          <p:nvPr>
            <p:ph sz="half" idx="14"/>
          </p:nvPr>
        </p:nvSpPr>
        <p:spPr/>
        <p:txBody>
          <a:bodyPr>
            <a:normAutofit fontScale="77500" lnSpcReduction="20000"/>
          </a:bodyPr>
          <a:lstStyle/>
          <a:p>
            <a:r>
              <a:rPr lang="en-CA" dirty="0"/>
              <a:t>In most ways my life is close to my ideal. </a:t>
            </a:r>
          </a:p>
          <a:p>
            <a:r>
              <a:rPr lang="en-CA" dirty="0"/>
              <a:t>The conditions of my life are excellent. </a:t>
            </a:r>
          </a:p>
          <a:p>
            <a:r>
              <a:rPr lang="en-CA" dirty="0"/>
              <a:t>I am satisfied with my life. </a:t>
            </a:r>
          </a:p>
          <a:p>
            <a:r>
              <a:rPr lang="en-CA" dirty="0"/>
              <a:t>So far I have gotten the important things I want in life. </a:t>
            </a:r>
          </a:p>
          <a:p>
            <a:r>
              <a:rPr lang="en-CA" dirty="0"/>
              <a:t>If I could live my life over, I would change almost nothing. </a:t>
            </a:r>
          </a:p>
        </p:txBody>
      </p:sp>
      <p:sp>
        <p:nvSpPr>
          <p:cNvPr id="8" name="Text Placeholder 7">
            <a:extLst>
              <a:ext uri="{FF2B5EF4-FFF2-40B4-BE49-F238E27FC236}">
                <a16:creationId xmlns:a16="http://schemas.microsoft.com/office/drawing/2014/main" id="{DCA55BB2-17F8-C7BB-5C8B-801A6567B580}"/>
              </a:ext>
            </a:extLst>
          </p:cNvPr>
          <p:cNvSpPr>
            <a:spLocks noGrp="1"/>
          </p:cNvSpPr>
          <p:nvPr>
            <p:ph type="body" idx="15"/>
          </p:nvPr>
        </p:nvSpPr>
        <p:spPr/>
        <p:txBody>
          <a:bodyPr/>
          <a:lstStyle/>
          <a:p>
            <a:r>
              <a:rPr lang="en-CA" dirty="0"/>
              <a:t>Preferences</a:t>
            </a:r>
          </a:p>
        </p:txBody>
      </p:sp>
      <p:sp>
        <p:nvSpPr>
          <p:cNvPr id="9" name="Content Placeholder 8">
            <a:extLst>
              <a:ext uri="{FF2B5EF4-FFF2-40B4-BE49-F238E27FC236}">
                <a16:creationId xmlns:a16="http://schemas.microsoft.com/office/drawing/2014/main" id="{B778F47D-C299-0DC2-B78B-358A4130D8D4}"/>
              </a:ext>
            </a:extLst>
          </p:cNvPr>
          <p:cNvSpPr>
            <a:spLocks noGrp="1"/>
          </p:cNvSpPr>
          <p:nvPr>
            <p:ph sz="half" idx="16"/>
          </p:nvPr>
        </p:nvSpPr>
        <p:spPr/>
        <p:txBody>
          <a:bodyPr>
            <a:normAutofit lnSpcReduction="10000"/>
          </a:bodyPr>
          <a:lstStyle/>
          <a:p>
            <a:r>
              <a:rPr lang="en-CA" dirty="0"/>
              <a:t>I like to </a:t>
            </a:r>
            <a:r>
              <a:rPr lang="en-CA" b="1" dirty="0"/>
              <a:t>read</a:t>
            </a:r>
            <a:r>
              <a:rPr lang="en-CA" dirty="0"/>
              <a:t>.</a:t>
            </a:r>
          </a:p>
          <a:p>
            <a:r>
              <a:rPr lang="en-CA" dirty="0"/>
              <a:t>I like to </a:t>
            </a:r>
            <a:r>
              <a:rPr lang="en-CA" b="1" dirty="0"/>
              <a:t>watch TV</a:t>
            </a:r>
            <a:r>
              <a:rPr lang="en-CA" dirty="0"/>
              <a:t>. </a:t>
            </a:r>
          </a:p>
          <a:p>
            <a:r>
              <a:rPr lang="en-CA" dirty="0"/>
              <a:t>I like to </a:t>
            </a:r>
            <a:r>
              <a:rPr lang="en-CA" b="1" dirty="0"/>
              <a:t>nap</a:t>
            </a:r>
            <a:r>
              <a:rPr lang="en-CA" dirty="0"/>
              <a:t>. </a:t>
            </a:r>
          </a:p>
          <a:p>
            <a:r>
              <a:rPr lang="en-CA" dirty="0"/>
              <a:t>I like to </a:t>
            </a:r>
            <a:r>
              <a:rPr lang="en-CA" b="1" dirty="0"/>
              <a:t>listen to music</a:t>
            </a:r>
            <a:r>
              <a:rPr lang="en-CA" dirty="0"/>
              <a:t>. </a:t>
            </a:r>
          </a:p>
          <a:p>
            <a:r>
              <a:rPr lang="en-CA" dirty="0"/>
              <a:t>I like to </a:t>
            </a:r>
            <a:r>
              <a:rPr lang="en-CA" b="1" dirty="0"/>
              <a:t>travel</a:t>
            </a:r>
            <a:r>
              <a:rPr lang="en-CA" dirty="0"/>
              <a:t>. </a:t>
            </a:r>
          </a:p>
        </p:txBody>
      </p:sp>
      <p:sp>
        <p:nvSpPr>
          <p:cNvPr id="10" name="Text Placeholder 9">
            <a:extLst>
              <a:ext uri="{FF2B5EF4-FFF2-40B4-BE49-F238E27FC236}">
                <a16:creationId xmlns:a16="http://schemas.microsoft.com/office/drawing/2014/main" id="{50A5673F-4137-2990-3BB5-0925D6265D87}"/>
              </a:ext>
            </a:extLst>
          </p:cNvPr>
          <p:cNvSpPr>
            <a:spLocks noGrp="1"/>
          </p:cNvSpPr>
          <p:nvPr>
            <p:ph type="body" idx="17"/>
          </p:nvPr>
        </p:nvSpPr>
        <p:spPr/>
        <p:txBody>
          <a:bodyPr/>
          <a:lstStyle/>
          <a:p>
            <a:r>
              <a:rPr lang="en-CA" dirty="0"/>
              <a:t>Personality</a:t>
            </a:r>
          </a:p>
        </p:txBody>
      </p:sp>
      <p:sp>
        <p:nvSpPr>
          <p:cNvPr id="11" name="Content Placeholder 10">
            <a:extLst>
              <a:ext uri="{FF2B5EF4-FFF2-40B4-BE49-F238E27FC236}">
                <a16:creationId xmlns:a16="http://schemas.microsoft.com/office/drawing/2014/main" id="{763DD9F8-EA05-5AE5-4121-1964D87D3661}"/>
              </a:ext>
            </a:extLst>
          </p:cNvPr>
          <p:cNvSpPr>
            <a:spLocks noGrp="1"/>
          </p:cNvSpPr>
          <p:nvPr>
            <p:ph sz="half" idx="18"/>
          </p:nvPr>
        </p:nvSpPr>
        <p:spPr/>
        <p:txBody>
          <a:bodyPr>
            <a:normAutofit fontScale="92500" lnSpcReduction="20000"/>
          </a:bodyPr>
          <a:lstStyle/>
          <a:p>
            <a:r>
              <a:rPr lang="en-CA" dirty="0"/>
              <a:t>I am </a:t>
            </a:r>
            <a:r>
              <a:rPr lang="en-CA" b="1" dirty="0"/>
              <a:t>extraverted and enthusiastic</a:t>
            </a:r>
            <a:r>
              <a:rPr lang="en-CA" dirty="0"/>
              <a:t>. </a:t>
            </a:r>
          </a:p>
          <a:p>
            <a:r>
              <a:rPr lang="en-CA" dirty="0"/>
              <a:t>I am </a:t>
            </a:r>
            <a:r>
              <a:rPr lang="en-CA" b="1" dirty="0"/>
              <a:t>critical and quarrelsome</a:t>
            </a:r>
            <a:r>
              <a:rPr lang="en-CA" dirty="0"/>
              <a:t>. </a:t>
            </a:r>
          </a:p>
          <a:p>
            <a:r>
              <a:rPr lang="en-CA" dirty="0"/>
              <a:t>I am </a:t>
            </a:r>
            <a:r>
              <a:rPr lang="en-CA" b="1" dirty="0"/>
              <a:t>dependable and self-disciplined</a:t>
            </a:r>
            <a:r>
              <a:rPr lang="en-CA" dirty="0"/>
              <a:t>. </a:t>
            </a:r>
          </a:p>
          <a:p>
            <a:r>
              <a:rPr lang="en-CA" dirty="0"/>
              <a:t>I am </a:t>
            </a:r>
            <a:r>
              <a:rPr lang="en-CA" b="1" dirty="0"/>
              <a:t>anxious and easily upset</a:t>
            </a:r>
            <a:r>
              <a:rPr lang="en-CA" dirty="0"/>
              <a:t>. </a:t>
            </a:r>
          </a:p>
          <a:p>
            <a:r>
              <a:rPr lang="en-CA" dirty="0"/>
              <a:t>I am </a:t>
            </a:r>
            <a:r>
              <a:rPr lang="en-CA" b="1" dirty="0"/>
              <a:t>complex and open to new experiences</a:t>
            </a:r>
            <a:r>
              <a:rPr lang="en-CA" dirty="0"/>
              <a:t>. </a:t>
            </a:r>
          </a:p>
        </p:txBody>
      </p:sp>
      <p:sp>
        <p:nvSpPr>
          <p:cNvPr id="2" name="Title 1">
            <a:extLst>
              <a:ext uri="{FF2B5EF4-FFF2-40B4-BE49-F238E27FC236}">
                <a16:creationId xmlns:a16="http://schemas.microsoft.com/office/drawing/2014/main" id="{7E66447E-A179-D60F-FC99-2B39212D87A6}"/>
              </a:ext>
            </a:extLst>
          </p:cNvPr>
          <p:cNvSpPr>
            <a:spLocks noGrp="1"/>
          </p:cNvSpPr>
          <p:nvPr>
            <p:ph type="title" idx="4294967295"/>
          </p:nvPr>
        </p:nvSpPr>
        <p:spPr>
          <a:xfrm>
            <a:off x="0" y="501651"/>
            <a:ext cx="8496300" cy="369887"/>
          </a:xfrm>
        </p:spPr>
        <p:txBody>
          <a:bodyPr/>
          <a:lstStyle/>
          <a:p>
            <a:pPr algn="ctr"/>
            <a:r>
              <a:rPr lang="en-CA" dirty="0"/>
              <a:t>Exp1 Domain-Specific Items</a:t>
            </a:r>
          </a:p>
        </p:txBody>
      </p:sp>
    </p:spTree>
    <p:extLst>
      <p:ext uri="{BB962C8B-B14F-4D97-AF65-F5344CB8AC3E}">
        <p14:creationId xmlns:p14="http://schemas.microsoft.com/office/powerpoint/2010/main" val="995840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C6555-0B82-2C0E-2A2F-936AAB3BEBC9}"/>
              </a:ext>
            </a:extLst>
          </p:cNvPr>
          <p:cNvSpPr>
            <a:spLocks noGrp="1"/>
          </p:cNvSpPr>
          <p:nvPr>
            <p:ph type="title"/>
          </p:nvPr>
        </p:nvSpPr>
        <p:spPr/>
        <p:txBody>
          <a:bodyPr/>
          <a:lstStyle/>
          <a:p>
            <a:r>
              <a:rPr lang="en-CA" dirty="0"/>
              <a:t>Scale/Inventory Sources</a:t>
            </a:r>
          </a:p>
        </p:txBody>
      </p:sp>
      <p:sp>
        <p:nvSpPr>
          <p:cNvPr id="3" name="Content Placeholder 2">
            <a:extLst>
              <a:ext uri="{FF2B5EF4-FFF2-40B4-BE49-F238E27FC236}">
                <a16:creationId xmlns:a16="http://schemas.microsoft.com/office/drawing/2014/main" id="{A0FC75BC-8103-13A0-7C94-9B29197700E9}"/>
              </a:ext>
            </a:extLst>
          </p:cNvPr>
          <p:cNvSpPr>
            <a:spLocks noGrp="1"/>
          </p:cNvSpPr>
          <p:nvPr>
            <p:ph sz="half" idx="2"/>
          </p:nvPr>
        </p:nvSpPr>
        <p:spPr/>
        <p:txBody>
          <a:bodyPr>
            <a:normAutofit fontScale="62500" lnSpcReduction="20000"/>
          </a:bodyPr>
          <a:lstStyle/>
          <a:p>
            <a:pPr marL="0" indent="0">
              <a:buNone/>
            </a:pPr>
            <a:r>
              <a:rPr lang="en-CA" dirty="0"/>
              <a:t>Preferences (amended items that appear in these references)</a:t>
            </a:r>
          </a:p>
          <a:p>
            <a:r>
              <a:rPr lang="en-US" dirty="0"/>
              <a:t>Jopp, D., &amp; Hertzog, C. (2010). Assessing adult leisure activities: An extension of a self-report activity questionnaire. </a:t>
            </a:r>
            <a:r>
              <a:rPr lang="en-US" i="1" dirty="0"/>
              <a:t>Psychological Assessment, 22</a:t>
            </a:r>
            <a:r>
              <a:rPr lang="en-US" dirty="0"/>
              <a:t>(1), 108–120. </a:t>
            </a:r>
            <a:r>
              <a:rPr lang="en-US" dirty="0">
                <a:hlinkClick r:id="rId3"/>
              </a:rPr>
              <a:t>https://doi.org/10.1037/a0017662</a:t>
            </a:r>
            <a:endParaRPr lang="en-US" dirty="0"/>
          </a:p>
          <a:p>
            <a:r>
              <a:rPr lang="en-CA" dirty="0" err="1"/>
              <a:t>Rommerskirch-Manietta</a:t>
            </a:r>
            <a:r>
              <a:rPr lang="en-CA" dirty="0"/>
              <a:t>, M., Bergmann, J. M., </a:t>
            </a:r>
            <a:r>
              <a:rPr lang="en-CA" dirty="0" err="1"/>
              <a:t>Manietta</a:t>
            </a:r>
            <a:r>
              <a:rPr lang="en-CA" dirty="0"/>
              <a:t>, C., </a:t>
            </a:r>
            <a:r>
              <a:rPr lang="en-CA" dirty="0" err="1"/>
              <a:t>Purwins</a:t>
            </a:r>
            <a:r>
              <a:rPr lang="en-CA" dirty="0"/>
              <a:t>, D., Van Haitsma, K., Abbott, K. M., &amp; Roes, M. (2024). Exploration of the content and structure of preferences for leisure activities of people receiving adult day services using concept mapping. </a:t>
            </a:r>
            <a:r>
              <a:rPr lang="en-CA" i="1" dirty="0"/>
              <a:t>The Gerontologist, 64</a:t>
            </a:r>
            <a:r>
              <a:rPr lang="en-CA" dirty="0"/>
              <a:t>(5), gnad142. </a:t>
            </a:r>
            <a:r>
              <a:rPr lang="en-CA" dirty="0">
                <a:hlinkClick r:id="rId4"/>
              </a:rPr>
              <a:t>https://doi.org/10.1093/geront/gnad142</a:t>
            </a:r>
            <a:endParaRPr lang="en-CA" dirty="0"/>
          </a:p>
          <a:p>
            <a:pPr marL="0" indent="0">
              <a:buNone/>
            </a:pPr>
            <a:r>
              <a:rPr lang="en-CA" dirty="0"/>
              <a:t>Personality</a:t>
            </a:r>
          </a:p>
          <a:p>
            <a:r>
              <a:rPr lang="en-US" dirty="0"/>
              <a:t>Gosling, S. D., Rentfrow, P. J., &amp; Swann Jr, W. B. (2003). A very brief measure of the Big-Five personality domains. Journal of Research in personality, 37(6), 504-528.</a:t>
            </a:r>
            <a:endParaRPr lang="en-CA" dirty="0"/>
          </a:p>
          <a:p>
            <a:pPr marL="0" indent="0">
              <a:buNone/>
            </a:pPr>
            <a:r>
              <a:rPr lang="en-CA" dirty="0"/>
              <a:t>Values</a:t>
            </a:r>
          </a:p>
          <a:p>
            <a:r>
              <a:rPr lang="en-US" dirty="0"/>
              <a:t>Lechner, C. M., Beierlein, C., Davidov, E., &amp; Schwartz, S. H. (2024). Measuring the Four Higher-Order Values in Schwartz’s Theory: Validation of a 17-Item Inventory. Journal of Personality assessment, 106(5), 651-664.</a:t>
            </a:r>
            <a:endParaRPr lang="en-CA" dirty="0"/>
          </a:p>
          <a:p>
            <a:pPr marL="0" indent="0">
              <a:buNone/>
            </a:pPr>
            <a:r>
              <a:rPr lang="en-CA" dirty="0"/>
              <a:t>Life Satisfaction</a:t>
            </a:r>
          </a:p>
          <a:p>
            <a:r>
              <a:rPr lang="en-US" dirty="0"/>
              <a:t>Diener, E. D., Emmons, R. A., Larsen, R. J., &amp; Griffin, S. (1985). The satisfaction with life scale. Journal of personality assessment, 49(1), 71-75.</a:t>
            </a:r>
            <a:endParaRPr lang="en-CA" dirty="0"/>
          </a:p>
        </p:txBody>
      </p:sp>
    </p:spTree>
    <p:extLst>
      <p:ext uri="{BB962C8B-B14F-4D97-AF65-F5344CB8AC3E}">
        <p14:creationId xmlns:p14="http://schemas.microsoft.com/office/powerpoint/2010/main" val="3389898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C17C52-3C52-F987-7F5B-0DBB85B8EED5}"/>
              </a:ext>
            </a:extLst>
          </p:cNvPr>
          <p:cNvSpPr>
            <a:spLocks noGrp="1"/>
          </p:cNvSpPr>
          <p:nvPr>
            <p:ph sz="half" idx="1"/>
          </p:nvPr>
        </p:nvSpPr>
        <p:spPr>
          <a:xfrm>
            <a:off x="323689" y="1444893"/>
            <a:ext cx="4330072" cy="3339773"/>
          </a:xfrm>
        </p:spPr>
        <p:txBody>
          <a:bodyPr>
            <a:normAutofit/>
          </a:bodyPr>
          <a:lstStyle/>
          <a:p>
            <a:pPr marL="0" indent="0">
              <a:buNone/>
            </a:pPr>
            <a:r>
              <a:rPr lang="en-CA" dirty="0"/>
              <a:t>Main Effect of Temporal Direction</a:t>
            </a:r>
          </a:p>
          <a:p>
            <a:r>
              <a:rPr lang="en-CA" dirty="0"/>
              <a:t>F(1, 1061) = 78.80, </a:t>
            </a:r>
            <a:r>
              <a:rPr lang="en-CA" i="1" dirty="0"/>
              <a:t>p </a:t>
            </a:r>
            <a:r>
              <a:rPr lang="en-CA" dirty="0"/>
              <a:t>&lt; 0.0001</a:t>
            </a:r>
          </a:p>
          <a:p>
            <a:r>
              <a:rPr lang="en-CA" dirty="0"/>
              <a:t>Positive EHI effect</a:t>
            </a:r>
          </a:p>
        </p:txBody>
      </p:sp>
      <p:pic>
        <p:nvPicPr>
          <p:cNvPr id="7" name="Picture 6">
            <a:extLst>
              <a:ext uri="{FF2B5EF4-FFF2-40B4-BE49-F238E27FC236}">
                <a16:creationId xmlns:a16="http://schemas.microsoft.com/office/drawing/2014/main" id="{24EAD91F-C04B-FD0A-FFE3-81D9DA5BFC09}"/>
              </a:ext>
            </a:extLst>
          </p:cNvPr>
          <p:cNvPicPr>
            <a:picLocks noChangeAspect="1"/>
          </p:cNvPicPr>
          <p:nvPr/>
        </p:nvPicPr>
        <p:blipFill>
          <a:blip r:embed="rId3"/>
          <a:stretch>
            <a:fillRect/>
          </a:stretch>
        </p:blipFill>
        <p:spPr>
          <a:xfrm>
            <a:off x="5157627" y="1144093"/>
            <a:ext cx="2894256" cy="3640574"/>
          </a:xfrm>
          <a:prstGeom prst="rect">
            <a:avLst/>
          </a:prstGeom>
          <a:noFill/>
        </p:spPr>
      </p:pic>
      <p:sp>
        <p:nvSpPr>
          <p:cNvPr id="2" name="Title 1">
            <a:extLst>
              <a:ext uri="{FF2B5EF4-FFF2-40B4-BE49-F238E27FC236}">
                <a16:creationId xmlns:a16="http://schemas.microsoft.com/office/drawing/2014/main" id="{815CA51C-AB93-66FC-E970-76DA417E0D1A}"/>
              </a:ext>
            </a:extLst>
          </p:cNvPr>
          <p:cNvSpPr>
            <a:spLocks noGrp="1"/>
          </p:cNvSpPr>
          <p:nvPr>
            <p:ph type="title"/>
          </p:nvPr>
        </p:nvSpPr>
        <p:spPr>
          <a:xfrm>
            <a:off x="323689" y="871933"/>
            <a:ext cx="8496622" cy="369332"/>
          </a:xfrm>
        </p:spPr>
        <p:txBody>
          <a:bodyPr anchor="ctr">
            <a:normAutofit/>
          </a:bodyPr>
          <a:lstStyle/>
          <a:p>
            <a:r>
              <a:rPr lang="en-CA" dirty="0"/>
              <a:t>E1 Results (Domain Specific Questions)</a:t>
            </a:r>
          </a:p>
        </p:txBody>
      </p:sp>
    </p:spTree>
    <p:extLst>
      <p:ext uri="{BB962C8B-B14F-4D97-AF65-F5344CB8AC3E}">
        <p14:creationId xmlns:p14="http://schemas.microsoft.com/office/powerpoint/2010/main" val="1779123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65BB2-FFDA-E844-992F-0320F83CE17C}"/>
              </a:ext>
            </a:extLst>
          </p:cNvPr>
          <p:cNvSpPr>
            <a:spLocks noGrp="1"/>
          </p:cNvSpPr>
          <p:nvPr>
            <p:ph type="title"/>
          </p:nvPr>
        </p:nvSpPr>
        <p:spPr>
          <a:xfrm>
            <a:off x="323689" y="871933"/>
            <a:ext cx="8496622" cy="369332"/>
          </a:xfrm>
        </p:spPr>
        <p:txBody>
          <a:bodyPr anchor="ctr">
            <a:normAutofit fontScale="90000"/>
          </a:bodyPr>
          <a:lstStyle/>
          <a:p>
            <a:r>
              <a:rPr lang="en-CA" dirty="0"/>
              <a:t>E1 Results (Domain Specific): Temporal Display Order by Temporal Direction </a:t>
            </a:r>
          </a:p>
        </p:txBody>
      </p:sp>
      <p:pic>
        <p:nvPicPr>
          <p:cNvPr id="5" name="Picture 4">
            <a:extLst>
              <a:ext uri="{FF2B5EF4-FFF2-40B4-BE49-F238E27FC236}">
                <a16:creationId xmlns:a16="http://schemas.microsoft.com/office/drawing/2014/main" id="{60E4315C-972E-4BA4-6355-C0C3DDB44607}"/>
              </a:ext>
            </a:extLst>
          </p:cNvPr>
          <p:cNvPicPr>
            <a:picLocks noChangeAspect="1"/>
          </p:cNvPicPr>
          <p:nvPr/>
        </p:nvPicPr>
        <p:blipFill>
          <a:blip r:embed="rId3"/>
          <a:stretch>
            <a:fillRect/>
          </a:stretch>
        </p:blipFill>
        <p:spPr>
          <a:xfrm>
            <a:off x="2814880" y="1389051"/>
            <a:ext cx="3514239" cy="3400026"/>
          </a:xfrm>
          <a:prstGeom prst="rect">
            <a:avLst/>
          </a:prstGeom>
          <a:noFill/>
        </p:spPr>
      </p:pic>
    </p:spTree>
    <p:extLst>
      <p:ext uri="{BB962C8B-B14F-4D97-AF65-F5344CB8AC3E}">
        <p14:creationId xmlns:p14="http://schemas.microsoft.com/office/powerpoint/2010/main" val="19940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26257-3913-554E-1CF2-681F0780A76C}"/>
              </a:ext>
            </a:extLst>
          </p:cNvPr>
          <p:cNvSpPr>
            <a:spLocks noGrp="1"/>
          </p:cNvSpPr>
          <p:nvPr>
            <p:ph type="title"/>
          </p:nvPr>
        </p:nvSpPr>
        <p:spPr>
          <a:xfrm>
            <a:off x="323689" y="871933"/>
            <a:ext cx="8496622" cy="369332"/>
          </a:xfrm>
        </p:spPr>
        <p:txBody>
          <a:bodyPr anchor="ctr">
            <a:normAutofit/>
          </a:bodyPr>
          <a:lstStyle/>
          <a:p>
            <a:r>
              <a:rPr lang="en-CA" dirty="0"/>
              <a:t>E1 Results (Domain Specific): Domain by Temporal Direction</a:t>
            </a:r>
          </a:p>
        </p:txBody>
      </p:sp>
      <p:pic>
        <p:nvPicPr>
          <p:cNvPr id="5" name="Picture 4">
            <a:extLst>
              <a:ext uri="{FF2B5EF4-FFF2-40B4-BE49-F238E27FC236}">
                <a16:creationId xmlns:a16="http://schemas.microsoft.com/office/drawing/2014/main" id="{EC0DFE7E-3A06-580F-584A-15AC5534EAD0}"/>
              </a:ext>
            </a:extLst>
          </p:cNvPr>
          <p:cNvPicPr>
            <a:picLocks noChangeAspect="1"/>
          </p:cNvPicPr>
          <p:nvPr/>
        </p:nvPicPr>
        <p:blipFill>
          <a:blip r:embed="rId3"/>
          <a:stretch>
            <a:fillRect/>
          </a:stretch>
        </p:blipFill>
        <p:spPr>
          <a:xfrm>
            <a:off x="2841707" y="1389051"/>
            <a:ext cx="3460586" cy="3400026"/>
          </a:xfrm>
          <a:prstGeom prst="rect">
            <a:avLst/>
          </a:prstGeom>
          <a:noFill/>
        </p:spPr>
      </p:pic>
    </p:spTree>
    <p:extLst>
      <p:ext uri="{BB962C8B-B14F-4D97-AF65-F5344CB8AC3E}">
        <p14:creationId xmlns:p14="http://schemas.microsoft.com/office/powerpoint/2010/main" val="2325843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4CF46-3620-5D49-CE9F-A7568D6527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1163DC-5800-3C86-F661-0FC9D6359485}"/>
              </a:ext>
            </a:extLst>
          </p:cNvPr>
          <p:cNvSpPr>
            <a:spLocks noGrp="1"/>
          </p:cNvSpPr>
          <p:nvPr>
            <p:ph sz="half" idx="1"/>
          </p:nvPr>
        </p:nvSpPr>
        <p:spPr>
          <a:xfrm>
            <a:off x="323689" y="1444893"/>
            <a:ext cx="4330072" cy="3339773"/>
          </a:xfrm>
        </p:spPr>
        <p:txBody>
          <a:bodyPr>
            <a:normAutofit/>
          </a:bodyPr>
          <a:lstStyle/>
          <a:p>
            <a:pPr marL="0" indent="0">
              <a:buNone/>
            </a:pPr>
            <a:r>
              <a:rPr lang="en-CA" dirty="0"/>
              <a:t>Main effect of temporal direction</a:t>
            </a:r>
          </a:p>
          <a:p>
            <a:r>
              <a:rPr lang="en-CA" dirty="0"/>
              <a:t>F(1, 1061) = 67.47, </a:t>
            </a:r>
            <a:r>
              <a:rPr lang="en-CA" i="1" dirty="0"/>
              <a:t>p</a:t>
            </a:r>
            <a:r>
              <a:rPr lang="en-CA" dirty="0"/>
              <a:t> &lt; 0.0001</a:t>
            </a:r>
          </a:p>
          <a:p>
            <a:r>
              <a:rPr lang="en-CA" dirty="0"/>
              <a:t>Overall positive EHI effect</a:t>
            </a:r>
          </a:p>
          <a:p>
            <a:r>
              <a:rPr lang="en-CA" dirty="0"/>
              <a:t>No significant interaction effects with temporal direction</a:t>
            </a:r>
          </a:p>
          <a:p>
            <a:pPr marL="0" indent="0">
              <a:buNone/>
            </a:pPr>
            <a:endParaRPr lang="en-CA" dirty="0"/>
          </a:p>
        </p:txBody>
      </p:sp>
      <p:pic>
        <p:nvPicPr>
          <p:cNvPr id="6" name="Picture 5">
            <a:extLst>
              <a:ext uri="{FF2B5EF4-FFF2-40B4-BE49-F238E27FC236}">
                <a16:creationId xmlns:a16="http://schemas.microsoft.com/office/drawing/2014/main" id="{E54F2978-153A-2883-2F77-226BE986EBA6}"/>
              </a:ext>
            </a:extLst>
          </p:cNvPr>
          <p:cNvPicPr>
            <a:picLocks noChangeAspect="1"/>
          </p:cNvPicPr>
          <p:nvPr/>
        </p:nvPicPr>
        <p:blipFill>
          <a:blip r:embed="rId3"/>
          <a:stretch>
            <a:fillRect/>
          </a:stretch>
        </p:blipFill>
        <p:spPr>
          <a:xfrm>
            <a:off x="4931596" y="880852"/>
            <a:ext cx="3132811" cy="3903815"/>
          </a:xfrm>
          <a:prstGeom prst="rect">
            <a:avLst/>
          </a:prstGeom>
          <a:noFill/>
        </p:spPr>
      </p:pic>
      <p:sp>
        <p:nvSpPr>
          <p:cNvPr id="2" name="Title 1">
            <a:extLst>
              <a:ext uri="{FF2B5EF4-FFF2-40B4-BE49-F238E27FC236}">
                <a16:creationId xmlns:a16="http://schemas.microsoft.com/office/drawing/2014/main" id="{3EFF2C02-A9CE-0AD7-24A1-86A28F0BBACC}"/>
              </a:ext>
            </a:extLst>
          </p:cNvPr>
          <p:cNvSpPr>
            <a:spLocks noGrp="1"/>
          </p:cNvSpPr>
          <p:nvPr>
            <p:ph type="title"/>
          </p:nvPr>
        </p:nvSpPr>
        <p:spPr>
          <a:xfrm>
            <a:off x="323689" y="871933"/>
            <a:ext cx="8496622" cy="369332"/>
          </a:xfrm>
        </p:spPr>
        <p:txBody>
          <a:bodyPr anchor="ctr">
            <a:normAutofit/>
          </a:bodyPr>
          <a:lstStyle/>
          <a:p>
            <a:r>
              <a:rPr lang="en-CA" dirty="0"/>
              <a:t>E1 Results (Domain General Question)</a:t>
            </a:r>
          </a:p>
        </p:txBody>
      </p:sp>
    </p:spTree>
    <p:extLst>
      <p:ext uri="{BB962C8B-B14F-4D97-AF65-F5344CB8AC3E}">
        <p14:creationId xmlns:p14="http://schemas.microsoft.com/office/powerpoint/2010/main" val="92353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EB07D-5CBD-EFC0-5DE2-10EE48D3D4E2}"/>
              </a:ext>
            </a:extLst>
          </p:cNvPr>
          <p:cNvSpPr>
            <a:spLocks noGrp="1"/>
          </p:cNvSpPr>
          <p:nvPr>
            <p:ph type="title"/>
          </p:nvPr>
        </p:nvSpPr>
        <p:spPr>
          <a:xfrm>
            <a:off x="323689" y="871933"/>
            <a:ext cx="8496622" cy="369332"/>
          </a:xfrm>
        </p:spPr>
        <p:txBody>
          <a:bodyPr anchor="ctr">
            <a:normAutofit/>
          </a:bodyPr>
          <a:lstStyle/>
          <a:p>
            <a:r>
              <a:rPr lang="en-CA"/>
              <a:t>E1 correlations</a:t>
            </a:r>
            <a:endParaRPr lang="en-CA" dirty="0"/>
          </a:p>
        </p:txBody>
      </p:sp>
      <p:graphicFrame>
        <p:nvGraphicFramePr>
          <p:cNvPr id="13" name="Table 12">
            <a:extLst>
              <a:ext uri="{FF2B5EF4-FFF2-40B4-BE49-F238E27FC236}">
                <a16:creationId xmlns:a16="http://schemas.microsoft.com/office/drawing/2014/main" id="{6D178C61-A176-B91B-42C1-C30B4A37A20C}"/>
              </a:ext>
            </a:extLst>
          </p:cNvPr>
          <p:cNvGraphicFramePr>
            <a:graphicFrameLocks noGrp="1"/>
          </p:cNvGraphicFramePr>
          <p:nvPr>
            <p:extLst>
              <p:ext uri="{D42A27DB-BD31-4B8C-83A1-F6EECF244321}">
                <p14:modId xmlns:p14="http://schemas.microsoft.com/office/powerpoint/2010/main" val="3362180676"/>
              </p:ext>
            </p:extLst>
          </p:nvPr>
        </p:nvGraphicFramePr>
        <p:xfrm>
          <a:off x="323689" y="1895392"/>
          <a:ext cx="8496624" cy="2387346"/>
        </p:xfrm>
        <a:graphic>
          <a:graphicData uri="http://schemas.openxmlformats.org/drawingml/2006/table">
            <a:tbl>
              <a:tblPr firstRow="1" firstCol="1" bandRow="1">
                <a:tableStyleId>{5C22544A-7EE6-4342-B048-85BDC9FD1C3A}</a:tableStyleId>
              </a:tblPr>
              <a:tblGrid>
                <a:gridCol w="2417512">
                  <a:extLst>
                    <a:ext uri="{9D8B030D-6E8A-4147-A177-3AD203B41FA5}">
                      <a16:colId xmlns:a16="http://schemas.microsoft.com/office/drawing/2014/main" val="1463700424"/>
                    </a:ext>
                  </a:extLst>
                </a:gridCol>
                <a:gridCol w="1534217">
                  <a:extLst>
                    <a:ext uri="{9D8B030D-6E8A-4147-A177-3AD203B41FA5}">
                      <a16:colId xmlns:a16="http://schemas.microsoft.com/office/drawing/2014/main" val="1765108825"/>
                    </a:ext>
                  </a:extLst>
                </a:gridCol>
                <a:gridCol w="2219789">
                  <a:extLst>
                    <a:ext uri="{9D8B030D-6E8A-4147-A177-3AD203B41FA5}">
                      <a16:colId xmlns:a16="http://schemas.microsoft.com/office/drawing/2014/main" val="2673792796"/>
                    </a:ext>
                  </a:extLst>
                </a:gridCol>
                <a:gridCol w="2325106">
                  <a:extLst>
                    <a:ext uri="{9D8B030D-6E8A-4147-A177-3AD203B41FA5}">
                      <a16:colId xmlns:a16="http://schemas.microsoft.com/office/drawing/2014/main" val="408108845"/>
                    </a:ext>
                  </a:extLst>
                </a:gridCol>
              </a:tblGrid>
              <a:tr h="795782">
                <a:tc>
                  <a:txBody>
                    <a:bodyPr/>
                    <a:lstStyle/>
                    <a:p>
                      <a:pPr>
                        <a:buNone/>
                      </a:pPr>
                      <a:r>
                        <a:rPr lang="en-CA" sz="2400" kern="100">
                          <a:effectLst/>
                        </a:rPr>
                        <a:t> </a:t>
                      </a:r>
                      <a:endParaRPr lang="en-CA"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tc>
                  <a:txBody>
                    <a:bodyPr/>
                    <a:lstStyle/>
                    <a:p>
                      <a:pPr algn="ctr">
                        <a:buNone/>
                      </a:pPr>
                      <a:r>
                        <a:rPr lang="en-CA" sz="2400" kern="100">
                          <a:effectLst/>
                        </a:rPr>
                        <a:t>AOT</a:t>
                      </a:r>
                      <a:endParaRPr lang="en-CA"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tc>
                  <a:txBody>
                    <a:bodyPr/>
                    <a:lstStyle/>
                    <a:p>
                      <a:pPr algn="ctr">
                        <a:buNone/>
                      </a:pPr>
                      <a:r>
                        <a:rPr lang="en-CA" sz="2400" kern="100">
                          <a:effectLst/>
                        </a:rPr>
                        <a:t>CRT (correct response)</a:t>
                      </a:r>
                      <a:endParaRPr lang="en-CA"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tc>
                  <a:txBody>
                    <a:bodyPr/>
                    <a:lstStyle/>
                    <a:p>
                      <a:pPr algn="ctr">
                        <a:buNone/>
                      </a:pPr>
                      <a:r>
                        <a:rPr lang="en-CA" sz="2400" kern="100">
                          <a:effectLst/>
                        </a:rPr>
                        <a:t>CRT (intuitive response)</a:t>
                      </a:r>
                      <a:endParaRPr lang="en-CA"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extLst>
                  <a:ext uri="{0D108BD9-81ED-4DB2-BD59-A6C34878D82A}">
                    <a16:rowId xmlns:a16="http://schemas.microsoft.com/office/drawing/2014/main" val="903958375"/>
                  </a:ext>
                </a:extLst>
              </a:tr>
              <a:tr h="795782">
                <a:tc>
                  <a:txBody>
                    <a:bodyPr/>
                    <a:lstStyle/>
                    <a:p>
                      <a:pPr>
                        <a:buNone/>
                      </a:pPr>
                      <a:r>
                        <a:rPr lang="en-CA" sz="2400" kern="100">
                          <a:effectLst/>
                        </a:rPr>
                        <a:t>domain-specific mean </a:t>
                      </a:r>
                      <a:endParaRPr lang="en-CA"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tc>
                  <a:txBody>
                    <a:bodyPr/>
                    <a:lstStyle/>
                    <a:p>
                      <a:pPr algn="ctr">
                        <a:buNone/>
                      </a:pPr>
                      <a:r>
                        <a:rPr lang="en-CA" sz="2400" kern="100">
                          <a:effectLst/>
                        </a:rPr>
                        <a:t>-0.012</a:t>
                      </a:r>
                      <a:endParaRPr lang="en-CA"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tc>
                  <a:txBody>
                    <a:bodyPr/>
                    <a:lstStyle/>
                    <a:p>
                      <a:pPr algn="ctr">
                        <a:buNone/>
                      </a:pPr>
                      <a:r>
                        <a:rPr lang="en-CA" sz="2400" kern="100">
                          <a:effectLst/>
                        </a:rPr>
                        <a:t>-0.051</a:t>
                      </a:r>
                      <a:endParaRPr lang="en-CA"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tc>
                  <a:txBody>
                    <a:bodyPr/>
                    <a:lstStyle/>
                    <a:p>
                      <a:pPr algn="ctr">
                        <a:buNone/>
                      </a:pPr>
                      <a:r>
                        <a:rPr lang="en-CA" sz="2400" kern="100">
                          <a:effectLst/>
                        </a:rPr>
                        <a:t>0.035</a:t>
                      </a:r>
                      <a:endParaRPr lang="en-CA"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extLst>
                  <a:ext uri="{0D108BD9-81ED-4DB2-BD59-A6C34878D82A}">
                    <a16:rowId xmlns:a16="http://schemas.microsoft.com/office/drawing/2014/main" val="1915082472"/>
                  </a:ext>
                </a:extLst>
              </a:tr>
              <a:tr h="795782">
                <a:tc>
                  <a:txBody>
                    <a:bodyPr/>
                    <a:lstStyle/>
                    <a:p>
                      <a:pPr>
                        <a:buNone/>
                      </a:pPr>
                      <a:r>
                        <a:rPr lang="en-CA" sz="2400" kern="100">
                          <a:effectLst/>
                        </a:rPr>
                        <a:t>domain-general mean</a:t>
                      </a:r>
                      <a:endParaRPr lang="en-CA"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tc>
                  <a:txBody>
                    <a:bodyPr/>
                    <a:lstStyle/>
                    <a:p>
                      <a:pPr algn="ctr">
                        <a:buNone/>
                      </a:pPr>
                      <a:r>
                        <a:rPr lang="en-CA" sz="2400" b="1" kern="100">
                          <a:effectLst/>
                        </a:rPr>
                        <a:t>-0.25***</a:t>
                      </a:r>
                      <a:endParaRPr lang="en-CA" sz="2400" b="1" kern="10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tc>
                  <a:txBody>
                    <a:bodyPr/>
                    <a:lstStyle/>
                    <a:p>
                      <a:pPr algn="ctr">
                        <a:buNone/>
                      </a:pPr>
                      <a:r>
                        <a:rPr lang="en-CA" sz="2400" b="1" kern="100" dirty="0">
                          <a:effectLst/>
                        </a:rPr>
                        <a:t>-0.078*</a:t>
                      </a:r>
                      <a:endParaRPr lang="en-CA" sz="24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tc>
                  <a:txBody>
                    <a:bodyPr/>
                    <a:lstStyle/>
                    <a:p>
                      <a:pPr algn="ctr">
                        <a:buNone/>
                      </a:pPr>
                      <a:r>
                        <a:rPr lang="en-CA" sz="2400" kern="100" dirty="0">
                          <a:effectLst/>
                        </a:rPr>
                        <a:t>0.027</a:t>
                      </a:r>
                      <a:endParaRPr lang="en-CA"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46763" marR="146763" marT="0" marB="0"/>
                </a:tc>
                <a:extLst>
                  <a:ext uri="{0D108BD9-81ED-4DB2-BD59-A6C34878D82A}">
                    <a16:rowId xmlns:a16="http://schemas.microsoft.com/office/drawing/2014/main" val="1307282225"/>
                  </a:ext>
                </a:extLst>
              </a:tr>
            </a:tbl>
          </a:graphicData>
        </a:graphic>
      </p:graphicFrame>
      <p:sp>
        <p:nvSpPr>
          <p:cNvPr id="14" name="TextBox 13">
            <a:extLst>
              <a:ext uri="{FF2B5EF4-FFF2-40B4-BE49-F238E27FC236}">
                <a16:creationId xmlns:a16="http://schemas.microsoft.com/office/drawing/2014/main" id="{21D92E0D-DBC8-9F69-4DDE-60B92D527447}"/>
              </a:ext>
            </a:extLst>
          </p:cNvPr>
          <p:cNvSpPr txBox="1"/>
          <p:nvPr/>
        </p:nvSpPr>
        <p:spPr>
          <a:xfrm>
            <a:off x="323689" y="4282738"/>
            <a:ext cx="6788311" cy="573742"/>
          </a:xfrm>
          <a:prstGeom prst="rect">
            <a:avLst/>
          </a:prstGeom>
        </p:spPr>
        <p:txBody>
          <a:bodyPr vert="horz" wrap="square" lIns="91440" tIns="45720" rIns="91440" bIns="45720" rtlCol="0" anchor="ctr">
            <a:normAutofit/>
          </a:bodyPr>
          <a:lstStyle/>
          <a:p>
            <a:r>
              <a:rPr lang="en-CA" sz="1400" i="1" dirty="0"/>
              <a:t>*p</a:t>
            </a:r>
            <a:r>
              <a:rPr lang="en-CA" sz="1400" dirty="0"/>
              <a:t> &lt; 0.05</a:t>
            </a:r>
            <a:br>
              <a:rPr lang="en-CA" sz="1400" dirty="0"/>
            </a:br>
            <a:r>
              <a:rPr lang="en-CA" sz="1400" dirty="0"/>
              <a:t>***</a:t>
            </a:r>
            <a:r>
              <a:rPr lang="en-CA" sz="1400" i="1" dirty="0"/>
              <a:t>p</a:t>
            </a:r>
            <a:r>
              <a:rPr lang="en-CA" sz="1400" dirty="0"/>
              <a:t> &lt; 0.001</a:t>
            </a:r>
            <a:endParaRPr lang="en-CA" sz="1400" i="1" dirty="0"/>
          </a:p>
        </p:txBody>
      </p:sp>
    </p:spTree>
    <p:extLst>
      <p:ext uri="{BB962C8B-B14F-4D97-AF65-F5344CB8AC3E}">
        <p14:creationId xmlns:p14="http://schemas.microsoft.com/office/powerpoint/2010/main" val="2269475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2936A-777B-A13A-9A1A-D26A932C5420}"/>
              </a:ext>
            </a:extLst>
          </p:cNvPr>
          <p:cNvSpPr>
            <a:spLocks noGrp="1"/>
          </p:cNvSpPr>
          <p:nvPr>
            <p:ph type="title"/>
          </p:nvPr>
        </p:nvSpPr>
        <p:spPr/>
        <p:txBody>
          <a:bodyPr/>
          <a:lstStyle/>
          <a:p>
            <a:r>
              <a:rPr lang="en-CA" dirty="0"/>
              <a:t>Experiment 2: Methods Modifications </a:t>
            </a:r>
          </a:p>
        </p:txBody>
      </p:sp>
      <p:sp>
        <p:nvSpPr>
          <p:cNvPr id="3" name="Content Placeholder 2">
            <a:extLst>
              <a:ext uri="{FF2B5EF4-FFF2-40B4-BE49-F238E27FC236}">
                <a16:creationId xmlns:a16="http://schemas.microsoft.com/office/drawing/2014/main" id="{DD4AD057-D248-5744-7ABD-2153161A53EE}"/>
              </a:ext>
            </a:extLst>
          </p:cNvPr>
          <p:cNvSpPr>
            <a:spLocks noGrp="1"/>
          </p:cNvSpPr>
          <p:nvPr>
            <p:ph sz="half" idx="2"/>
          </p:nvPr>
        </p:nvSpPr>
        <p:spPr/>
        <p:txBody>
          <a:bodyPr/>
          <a:lstStyle/>
          <a:p>
            <a:r>
              <a:rPr lang="en-CA" dirty="0"/>
              <a:t>N = 489</a:t>
            </a:r>
          </a:p>
          <a:p>
            <a:r>
              <a:rPr lang="en-CA" dirty="0"/>
              <a:t>Added within-subjects variable (interval): present, past 5 years, past 10 years, future 5 years, future 10 years</a:t>
            </a:r>
          </a:p>
          <a:p>
            <a:pPr lvl="1"/>
            <a:r>
              <a:rPr lang="en-CA" dirty="0"/>
              <a:t>For both domain specific and domain general questions </a:t>
            </a:r>
          </a:p>
          <a:p>
            <a:pPr lvl="1"/>
            <a:r>
              <a:rPr lang="en-CA" dirty="0"/>
              <a:t>Removed “life satisfaction” domain for brevity</a:t>
            </a:r>
          </a:p>
          <a:p>
            <a:r>
              <a:rPr lang="en-CA" dirty="0"/>
              <a:t>Added between-subjects variable: interval display order (in the past or future time frame, was 5 years in the past/future or 10 years in the past/future displayed first?)</a:t>
            </a:r>
          </a:p>
        </p:txBody>
      </p:sp>
    </p:spTree>
    <p:extLst>
      <p:ext uri="{BB962C8B-B14F-4D97-AF65-F5344CB8AC3E}">
        <p14:creationId xmlns:p14="http://schemas.microsoft.com/office/powerpoint/2010/main" val="1671899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120B29-5EC6-E90D-866D-90BAC02982FC}"/>
              </a:ext>
            </a:extLst>
          </p:cNvPr>
          <p:cNvSpPr>
            <a:spLocks noGrp="1"/>
          </p:cNvSpPr>
          <p:nvPr>
            <p:ph sz="half" idx="1"/>
          </p:nvPr>
        </p:nvSpPr>
        <p:spPr>
          <a:xfrm>
            <a:off x="323689" y="1444893"/>
            <a:ext cx="3693507" cy="3339773"/>
          </a:xfrm>
        </p:spPr>
        <p:txBody>
          <a:bodyPr>
            <a:normAutofit/>
          </a:bodyPr>
          <a:lstStyle/>
          <a:p>
            <a:pPr marL="0" indent="0">
              <a:buNone/>
            </a:pPr>
            <a:r>
              <a:rPr lang="en-CA" dirty="0"/>
              <a:t>Main effect of temporal direction</a:t>
            </a:r>
          </a:p>
          <a:p>
            <a:r>
              <a:rPr lang="en-CA" dirty="0"/>
              <a:t>F(1, 486) = 40.323, </a:t>
            </a:r>
            <a:r>
              <a:rPr lang="en-CA" i="1" dirty="0"/>
              <a:t>p </a:t>
            </a:r>
            <a:r>
              <a:rPr lang="en-CA" dirty="0"/>
              <a:t>&lt; 0.0001</a:t>
            </a:r>
          </a:p>
          <a:p>
            <a:r>
              <a:rPr lang="en-CA" dirty="0"/>
              <a:t>Positive EHI effect</a:t>
            </a:r>
          </a:p>
        </p:txBody>
      </p:sp>
      <p:pic>
        <p:nvPicPr>
          <p:cNvPr id="5" name="Picture 4">
            <a:extLst>
              <a:ext uri="{FF2B5EF4-FFF2-40B4-BE49-F238E27FC236}">
                <a16:creationId xmlns:a16="http://schemas.microsoft.com/office/drawing/2014/main" id="{8BF310CD-20F6-AD7D-2C7D-DE0585A6ECEB}"/>
              </a:ext>
            </a:extLst>
          </p:cNvPr>
          <p:cNvPicPr>
            <a:picLocks noChangeAspect="1"/>
          </p:cNvPicPr>
          <p:nvPr/>
        </p:nvPicPr>
        <p:blipFill>
          <a:blip r:embed="rId3"/>
          <a:stretch>
            <a:fillRect/>
          </a:stretch>
        </p:blipFill>
        <p:spPr>
          <a:xfrm>
            <a:off x="4859676" y="761912"/>
            <a:ext cx="3188032" cy="4022755"/>
          </a:xfrm>
          <a:prstGeom prst="rect">
            <a:avLst/>
          </a:prstGeom>
          <a:noFill/>
        </p:spPr>
      </p:pic>
      <p:sp>
        <p:nvSpPr>
          <p:cNvPr id="2" name="Title 1">
            <a:extLst>
              <a:ext uri="{FF2B5EF4-FFF2-40B4-BE49-F238E27FC236}">
                <a16:creationId xmlns:a16="http://schemas.microsoft.com/office/drawing/2014/main" id="{537F19A3-F451-8934-F5E6-D513CAB0A662}"/>
              </a:ext>
            </a:extLst>
          </p:cNvPr>
          <p:cNvSpPr>
            <a:spLocks noGrp="1"/>
          </p:cNvSpPr>
          <p:nvPr>
            <p:ph type="title"/>
          </p:nvPr>
        </p:nvSpPr>
        <p:spPr>
          <a:xfrm>
            <a:off x="323689" y="871933"/>
            <a:ext cx="8496622" cy="369332"/>
          </a:xfrm>
        </p:spPr>
        <p:txBody>
          <a:bodyPr anchor="ctr">
            <a:normAutofit/>
          </a:bodyPr>
          <a:lstStyle/>
          <a:p>
            <a:r>
              <a:rPr lang="en-CA" dirty="0"/>
              <a:t>E2: Results (Domain Specific)</a:t>
            </a:r>
          </a:p>
        </p:txBody>
      </p:sp>
    </p:spTree>
    <p:extLst>
      <p:ext uri="{BB962C8B-B14F-4D97-AF65-F5344CB8AC3E}">
        <p14:creationId xmlns:p14="http://schemas.microsoft.com/office/powerpoint/2010/main" val="3619885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42A86-D8CF-3875-5BBA-068A0B946FF2}"/>
              </a:ext>
            </a:extLst>
          </p:cNvPr>
          <p:cNvSpPr>
            <a:spLocks noGrp="1"/>
          </p:cNvSpPr>
          <p:nvPr>
            <p:ph type="title"/>
          </p:nvPr>
        </p:nvSpPr>
        <p:spPr>
          <a:xfrm>
            <a:off x="323689" y="871933"/>
            <a:ext cx="8496622" cy="369332"/>
          </a:xfrm>
        </p:spPr>
        <p:txBody>
          <a:bodyPr anchor="ctr">
            <a:normAutofit fontScale="90000"/>
          </a:bodyPr>
          <a:lstStyle/>
          <a:p>
            <a:r>
              <a:rPr lang="en-CA" dirty="0"/>
              <a:t>Exp2 (Domain Specific Questions): Temporal Display Order x Temporal Direction x Interval </a:t>
            </a:r>
          </a:p>
        </p:txBody>
      </p:sp>
      <p:pic>
        <p:nvPicPr>
          <p:cNvPr id="7" name="Picture 6">
            <a:extLst>
              <a:ext uri="{FF2B5EF4-FFF2-40B4-BE49-F238E27FC236}">
                <a16:creationId xmlns:a16="http://schemas.microsoft.com/office/drawing/2014/main" id="{CC175355-2CFF-83CB-3F46-3ACCFC9BE19F}"/>
              </a:ext>
            </a:extLst>
          </p:cNvPr>
          <p:cNvPicPr>
            <a:picLocks noChangeAspect="1"/>
          </p:cNvPicPr>
          <p:nvPr/>
        </p:nvPicPr>
        <p:blipFill>
          <a:blip r:embed="rId3"/>
          <a:stretch>
            <a:fillRect/>
          </a:stretch>
        </p:blipFill>
        <p:spPr>
          <a:xfrm>
            <a:off x="1333880" y="1389051"/>
            <a:ext cx="6476240" cy="3400026"/>
          </a:xfrm>
          <a:prstGeom prst="rect">
            <a:avLst/>
          </a:prstGeom>
          <a:noFill/>
        </p:spPr>
      </p:pic>
    </p:spTree>
    <p:extLst>
      <p:ext uri="{BB962C8B-B14F-4D97-AF65-F5344CB8AC3E}">
        <p14:creationId xmlns:p14="http://schemas.microsoft.com/office/powerpoint/2010/main" val="2705225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A4BA96-CDD5-8D45-38CF-3CAB72DE7257}"/>
              </a:ext>
            </a:extLst>
          </p:cNvPr>
          <p:cNvSpPr>
            <a:spLocks noGrp="1"/>
          </p:cNvSpPr>
          <p:nvPr>
            <p:ph sz="half" idx="1"/>
          </p:nvPr>
        </p:nvSpPr>
        <p:spPr>
          <a:xfrm>
            <a:off x="323689" y="1444893"/>
            <a:ext cx="4330072" cy="3339773"/>
          </a:xfrm>
        </p:spPr>
        <p:txBody>
          <a:bodyPr>
            <a:normAutofit/>
          </a:bodyPr>
          <a:lstStyle/>
          <a:p>
            <a:pPr marL="0" indent="0">
              <a:buNone/>
            </a:pPr>
            <a:r>
              <a:rPr lang="en-CA" dirty="0"/>
              <a:t>Main effect of temporal direction </a:t>
            </a:r>
          </a:p>
          <a:p>
            <a:r>
              <a:rPr lang="en-CA" dirty="0"/>
              <a:t>F(1, 486) = 7.959, p = 0.00498</a:t>
            </a:r>
          </a:p>
          <a:p>
            <a:r>
              <a:rPr lang="en-CA" dirty="0"/>
              <a:t>Positive EHI effect</a:t>
            </a:r>
          </a:p>
        </p:txBody>
      </p:sp>
      <p:pic>
        <p:nvPicPr>
          <p:cNvPr id="7" name="Picture 6">
            <a:extLst>
              <a:ext uri="{FF2B5EF4-FFF2-40B4-BE49-F238E27FC236}">
                <a16:creationId xmlns:a16="http://schemas.microsoft.com/office/drawing/2014/main" id="{87BF0196-031D-42F9-62C8-9B8EAA83C000}"/>
              </a:ext>
            </a:extLst>
          </p:cNvPr>
          <p:cNvPicPr>
            <a:picLocks noChangeAspect="1"/>
          </p:cNvPicPr>
          <p:nvPr/>
        </p:nvPicPr>
        <p:blipFill>
          <a:blip r:embed="rId3"/>
          <a:stretch>
            <a:fillRect/>
          </a:stretch>
        </p:blipFill>
        <p:spPr>
          <a:xfrm>
            <a:off x="4279804" y="871933"/>
            <a:ext cx="4264559" cy="3912734"/>
          </a:xfrm>
          <a:prstGeom prst="rect">
            <a:avLst/>
          </a:prstGeom>
          <a:noFill/>
        </p:spPr>
      </p:pic>
      <p:sp>
        <p:nvSpPr>
          <p:cNvPr id="2" name="Title 1">
            <a:extLst>
              <a:ext uri="{FF2B5EF4-FFF2-40B4-BE49-F238E27FC236}">
                <a16:creationId xmlns:a16="http://schemas.microsoft.com/office/drawing/2014/main" id="{C3673128-A1C8-4E8F-A8EA-E9AE55856C48}"/>
              </a:ext>
            </a:extLst>
          </p:cNvPr>
          <p:cNvSpPr>
            <a:spLocks noGrp="1"/>
          </p:cNvSpPr>
          <p:nvPr>
            <p:ph type="title"/>
          </p:nvPr>
        </p:nvSpPr>
        <p:spPr>
          <a:xfrm>
            <a:off x="323689" y="871933"/>
            <a:ext cx="8496622" cy="369332"/>
          </a:xfrm>
        </p:spPr>
        <p:txBody>
          <a:bodyPr anchor="ctr">
            <a:normAutofit/>
          </a:bodyPr>
          <a:lstStyle/>
          <a:p>
            <a:r>
              <a:rPr lang="en-CA" dirty="0"/>
              <a:t>E2: Results (Domain General)</a:t>
            </a:r>
          </a:p>
        </p:txBody>
      </p:sp>
    </p:spTree>
    <p:extLst>
      <p:ext uri="{BB962C8B-B14F-4D97-AF65-F5344CB8AC3E}">
        <p14:creationId xmlns:p14="http://schemas.microsoft.com/office/powerpoint/2010/main" val="1117754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A7C08-365B-3ACF-8C86-4DD9B78244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55B30F-3AAD-2A88-76A9-7A90382FF302}"/>
              </a:ext>
            </a:extLst>
          </p:cNvPr>
          <p:cNvSpPr>
            <a:spLocks noGrp="1"/>
          </p:cNvSpPr>
          <p:nvPr>
            <p:ph type="title"/>
          </p:nvPr>
        </p:nvSpPr>
        <p:spPr>
          <a:xfrm>
            <a:off x="323689" y="871933"/>
            <a:ext cx="8496622" cy="369332"/>
          </a:xfrm>
        </p:spPr>
        <p:txBody>
          <a:bodyPr anchor="ctr">
            <a:normAutofit/>
          </a:bodyPr>
          <a:lstStyle/>
          <a:p>
            <a:r>
              <a:rPr lang="en-CA" sz="1400" dirty="0"/>
              <a:t>Exp2 (Domain General Questions): Temporal Display Order x Temporal Direction x Interval </a:t>
            </a:r>
          </a:p>
        </p:txBody>
      </p:sp>
      <p:pic>
        <p:nvPicPr>
          <p:cNvPr id="7" name="Picture 6">
            <a:extLst>
              <a:ext uri="{FF2B5EF4-FFF2-40B4-BE49-F238E27FC236}">
                <a16:creationId xmlns:a16="http://schemas.microsoft.com/office/drawing/2014/main" id="{FFC43805-1D4C-20BF-CFC4-9E37A432C331}"/>
              </a:ext>
            </a:extLst>
          </p:cNvPr>
          <p:cNvPicPr>
            <a:picLocks noChangeAspect="1"/>
          </p:cNvPicPr>
          <p:nvPr/>
        </p:nvPicPr>
        <p:blipFill>
          <a:blip r:embed="rId3"/>
          <a:stretch>
            <a:fillRect/>
          </a:stretch>
        </p:blipFill>
        <p:spPr>
          <a:xfrm>
            <a:off x="1333880" y="1389051"/>
            <a:ext cx="6476240" cy="3400026"/>
          </a:xfrm>
          <a:prstGeom prst="rect">
            <a:avLst/>
          </a:prstGeom>
          <a:noFill/>
        </p:spPr>
      </p:pic>
    </p:spTree>
    <p:extLst>
      <p:ext uri="{BB962C8B-B14F-4D97-AF65-F5344CB8AC3E}">
        <p14:creationId xmlns:p14="http://schemas.microsoft.com/office/powerpoint/2010/main" val="3419711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E3999-AE09-C2CD-A35E-6513CBF9CBD4}"/>
              </a:ext>
            </a:extLst>
          </p:cNvPr>
          <p:cNvSpPr>
            <a:spLocks noGrp="1"/>
          </p:cNvSpPr>
          <p:nvPr>
            <p:ph type="title"/>
          </p:nvPr>
        </p:nvSpPr>
        <p:spPr/>
        <p:txBody>
          <a:bodyPr/>
          <a:lstStyle/>
          <a:p>
            <a:r>
              <a:rPr lang="en-CA" dirty="0"/>
              <a:t>Conclusions </a:t>
            </a:r>
          </a:p>
        </p:txBody>
      </p:sp>
      <p:sp>
        <p:nvSpPr>
          <p:cNvPr id="3" name="Content Placeholder 2">
            <a:extLst>
              <a:ext uri="{FF2B5EF4-FFF2-40B4-BE49-F238E27FC236}">
                <a16:creationId xmlns:a16="http://schemas.microsoft.com/office/drawing/2014/main" id="{95BCB6F8-0A12-9AEE-F1EE-4B999AC53F61}"/>
              </a:ext>
            </a:extLst>
          </p:cNvPr>
          <p:cNvSpPr>
            <a:spLocks noGrp="1"/>
          </p:cNvSpPr>
          <p:nvPr>
            <p:ph sz="half" idx="2"/>
          </p:nvPr>
        </p:nvSpPr>
        <p:spPr/>
        <p:txBody>
          <a:bodyPr>
            <a:normAutofit/>
          </a:bodyPr>
          <a:lstStyle/>
          <a:p>
            <a:r>
              <a:rPr lang="en-CA" dirty="0"/>
              <a:t>Positive EHI effect across both experiments, replicating results of </a:t>
            </a:r>
            <a:r>
              <a:rPr lang="en-CA" dirty="0" err="1"/>
              <a:t>Quoidbach</a:t>
            </a:r>
            <a:r>
              <a:rPr lang="en-CA" dirty="0"/>
              <a:t> et al. (2013)</a:t>
            </a:r>
          </a:p>
          <a:p>
            <a:r>
              <a:rPr lang="en-CA" dirty="0"/>
              <a:t>EHI is stable across domains, strongest across preferences and values. </a:t>
            </a:r>
          </a:p>
          <a:p>
            <a:r>
              <a:rPr lang="en-CA" dirty="0"/>
              <a:t>EHI is stable across temporal display order. </a:t>
            </a:r>
          </a:p>
          <a:p>
            <a:pPr lvl="1"/>
            <a:r>
              <a:rPr lang="en-CA" dirty="0"/>
              <a:t>For domain-specific questions, there is a larger effect between past-future when the future time frame is displayed first</a:t>
            </a:r>
          </a:p>
          <a:p>
            <a:r>
              <a:rPr lang="en-CA" dirty="0"/>
              <a:t>Results of experiment 2 provide show higher perceived changes in both past and future directions in the first 5-year interval from the present, as compared to the 5-10 time interval, indicating there is a front-loading effect to EHI. </a:t>
            </a:r>
          </a:p>
        </p:txBody>
      </p:sp>
    </p:spTree>
    <p:extLst>
      <p:ext uri="{BB962C8B-B14F-4D97-AF65-F5344CB8AC3E}">
        <p14:creationId xmlns:p14="http://schemas.microsoft.com/office/powerpoint/2010/main" val="3879377221"/>
      </p:ext>
    </p:extLst>
  </p:cSld>
  <p:clrMapOvr>
    <a:masterClrMapping/>
  </p:clrMapOvr>
</p:sld>
</file>

<file path=ppt/theme/theme1.xml><?xml version="1.0" encoding="utf-8"?>
<a:theme xmlns:a="http://schemas.openxmlformats.org/drawingml/2006/main" name="ADM(DRDC) Cover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DM(DRDC) Internal Slide Design 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E8C3FE49275C429883DB3C258CB482" ma:contentTypeVersion="5" ma:contentTypeDescription="Create a new document." ma:contentTypeScope="" ma:versionID="eedfab9d9ed354833f77be98387cceb9">
  <xsd:schema xmlns:xsd="http://www.w3.org/2001/XMLSchema" xmlns:xs="http://www.w3.org/2001/XMLSchema" xmlns:p="http://schemas.microsoft.com/office/2006/metadata/properties" xmlns:ns2="16e1f758-d4ea-4f19-b502-24aceb6a6f58" targetNamespace="http://schemas.microsoft.com/office/2006/metadata/properties" ma:root="true" ma:fieldsID="241fb78fa4049abbde22507c7d25938a" ns2:_="">
    <xsd:import namespace="16e1f758-d4ea-4f19-b502-24aceb6a6f58"/>
    <xsd:element name="properties">
      <xsd:complexType>
        <xsd:sequence>
          <xsd:element name="documentManagement">
            <xsd:complexType>
              <xsd:all>
                <xsd:element ref="ns2:Typee" minOccurs="0"/>
                <xsd:element ref="ns2:Audience" minOccurs="0"/>
                <xsd:element ref="ns2:Language" minOccurs="0"/>
                <xsd:element ref="ns2:Published_x0020_name" minOccurs="0"/>
                <xsd:element ref="ns2:test_x002d_download_x002d_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e1f758-d4ea-4f19-b502-24aceb6a6f58" elementFormDefault="qualified">
    <xsd:import namespace="http://schemas.microsoft.com/office/2006/documentManagement/types"/>
    <xsd:import namespace="http://schemas.microsoft.com/office/infopath/2007/PartnerControls"/>
    <xsd:element name="Typee" ma:index="8" nillable="true" ma:displayName="Category" ma:default="Select" ma:format="Dropdown" ma:internalName="Typee">
      <xsd:simpleType>
        <xsd:restriction base="dms:Choice">
          <xsd:enumeration value="Select"/>
          <xsd:enumeration value="Award certificate"/>
          <xsd:enumeration value="Certificat reconnaissance"/>
          <xsd:enumeration value="Bulletin"/>
          <xsd:enumeration value="Letterhead"/>
          <xsd:enumeration value="Papier à en-tête"/>
          <xsd:enumeration value="Presentation"/>
          <xsd:enumeration value="Présentation"/>
          <xsd:enumeration value="Report"/>
          <xsd:enumeration value="Rapport"/>
        </xsd:restriction>
      </xsd:simpleType>
    </xsd:element>
    <xsd:element name="Audience" ma:index="9" nillable="true" ma:displayName="Audience" ma:default="Select" ma:internalName="Audience">
      <xsd:simpleType>
        <xsd:restriction base="dms:Choice">
          <xsd:enumeration value="Select"/>
          <xsd:enumeration value="External"/>
          <xsd:enumeration value="Internal"/>
        </xsd:restriction>
      </xsd:simpleType>
    </xsd:element>
    <xsd:element name="Language" ma:index="10" nillable="true" ma:displayName="Language" ma:default="Select" ma:internalName="Language">
      <xsd:simpleType>
        <xsd:restriction base="dms:Choice">
          <xsd:enumeration value="Select"/>
          <xsd:enumeration value="English"/>
          <xsd:enumeration value="French"/>
        </xsd:restriction>
      </xsd:simpleType>
    </xsd:element>
    <xsd:element name="Published_x0020_name" ma:index="11" nillable="true" ma:displayName="Displayed name" ma:format="Hyperlink" ma:internalName="Published_x0020_name">
      <xsd:complexType>
        <xsd:complexContent>
          <xsd:extension base="dms:URL">
            <xsd:sequence>
              <xsd:element name="Url" type="dms:ValidUrl" minOccurs="0" nillable="true"/>
              <xsd:element name="Description" type="xsd:string" nillable="true"/>
            </xsd:sequence>
          </xsd:extension>
        </xsd:complexContent>
      </xsd:complexType>
    </xsd:element>
    <xsd:element name="test_x002d_download_x002d_link" ma:index="12" nillable="true" ma:displayName="test-download-link" ma:internalName="test_x002d_download_x002d_link">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udience xmlns="16e1f758-d4ea-4f19-b502-24aceb6a6f58">Internal</Audience>
    <Published_x0020_name xmlns="16e1f758-d4ea-4f19-b502-24aceb6a6f58">
      <Url>https://collaboration-drdc.forces.mil.ca/sites/ICCS-SCIC/templates/ADMDRDC-PowerPoint-Template-Internal-16x9-ENG.pptx</Url>
      <Description>Presentation 16:9</Description>
    </Published_x0020_name>
    <Typee xmlns="16e1f758-d4ea-4f19-b502-24aceb6a6f58">Presentation</Typee>
    <Language xmlns="16e1f758-d4ea-4f19-b502-24aceb6a6f58">English</Language>
    <test_x002d_download_x002d_link xmlns="16e1f758-d4ea-4f19-b502-24aceb6a6f58" xsi:nil="true"/>
  </documentManagement>
</p:properties>
</file>

<file path=customXml/itemProps1.xml><?xml version="1.0" encoding="utf-8"?>
<ds:datastoreItem xmlns:ds="http://schemas.openxmlformats.org/officeDocument/2006/customXml" ds:itemID="{F527F165-7DA5-43C9-B6D8-890CE999E2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e1f758-d4ea-4f19-b502-24aceb6a6f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C966A8-76BA-447D-A33D-425146FD549E}">
  <ds:schemaRefs>
    <ds:schemaRef ds:uri="http://schemas.microsoft.com/sharepoint/v3/contenttype/forms"/>
  </ds:schemaRefs>
</ds:datastoreItem>
</file>

<file path=customXml/itemProps3.xml><?xml version="1.0" encoding="utf-8"?>
<ds:datastoreItem xmlns:ds="http://schemas.openxmlformats.org/officeDocument/2006/customXml" ds:itemID="{8EA26845-207A-4D44-AD2C-48DBF900B8CE}">
  <ds:schemaRefs>
    <ds:schemaRef ds:uri="http://schemas.microsoft.com/office/infopath/2007/PartnerControls"/>
    <ds:schemaRef ds:uri="http://schemas.microsoft.com/office/2006/documentManagement/types"/>
    <ds:schemaRef ds:uri="http://purl.org/dc/elements/1.1/"/>
    <ds:schemaRef ds:uri="http://www.w3.org/XML/1998/namespace"/>
    <ds:schemaRef ds:uri="http://purl.org/dc/dcmitype/"/>
    <ds:schemaRef ds:uri="http://schemas.openxmlformats.org/package/2006/metadata/core-properties"/>
    <ds:schemaRef ds:uri="http://purl.org/dc/terms/"/>
    <ds:schemaRef ds:uri="16e1f758-d4ea-4f19-b502-24aceb6a6f58"/>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2321</TotalTime>
  <Words>2090</Words>
  <Application>Microsoft Office PowerPoint</Application>
  <PresentationFormat>On-screen Show (16:9)</PresentationFormat>
  <Paragraphs>212</Paragraphs>
  <Slides>17</Slides>
  <Notes>16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17</vt:i4>
      </vt:variant>
    </vt:vector>
  </HeadingPairs>
  <TitlesOfParts>
    <vt:vector size="22" baseType="lpstr">
      <vt:lpstr>Arial</vt:lpstr>
      <vt:lpstr>Arial Narrow</vt:lpstr>
      <vt:lpstr>Calibri</vt:lpstr>
      <vt:lpstr>ADM(DRDC) Cover Slide</vt:lpstr>
      <vt:lpstr>ADM(DRDC) Internal Slide Design 1</vt:lpstr>
      <vt:lpstr>PowerPoint Presentation</vt:lpstr>
      <vt:lpstr>Introduction</vt:lpstr>
      <vt:lpstr>Experiment 1: methods</vt:lpstr>
      <vt:lpstr>Exp1: Methods Cont’d</vt:lpstr>
      <vt:lpstr>Exp1 Domain-Specific Items</vt:lpstr>
      <vt:lpstr>Scale/Inventory Sources</vt:lpstr>
      <vt:lpstr>E1 Results (Domain Specific Questions)</vt:lpstr>
      <vt:lpstr>E1 Results (Domain Specific): Temporal Display Order by Temporal Direction </vt:lpstr>
      <vt:lpstr>E1 Results (Domain Specific): Domain by Temporal Direction</vt:lpstr>
      <vt:lpstr>E1 Results (Domain General Question)</vt:lpstr>
      <vt:lpstr>E1 correlations</vt:lpstr>
      <vt:lpstr>Experiment 2: Methods Modifications </vt:lpstr>
      <vt:lpstr>E2: Results (Domain Specific)</vt:lpstr>
      <vt:lpstr>Exp2 (Domain Specific Questions): Temporal Display Order x Temporal Direction x Interval </vt:lpstr>
      <vt:lpstr>E2: Results (Domain General)</vt:lpstr>
      <vt:lpstr>Exp2 (Domain General Questions): Temporal Display Order x Temporal Direction x Interval </vt:lpstr>
      <vt:lpstr>Conclusions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DRDC-Template-presentation PowerPoint En</dc:title>
  <dc:creator>MMS</dc:creator>
  <cp:lastModifiedBy>Irina Levit</cp:lastModifiedBy>
  <cp:revision>135</cp:revision>
  <dcterms:created xsi:type="dcterms:W3CDTF">2019-06-14T14:57:03Z</dcterms:created>
  <dcterms:modified xsi:type="dcterms:W3CDTF">2025-10-08T15:13:27Z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0x010100E4E8C3FE49275C429883DB3C258CB482</vt:lpwstr>
  </property>
  <property fmtid="{D5CDD505-2E9C-101B-9397-08002B2CF9AE}" pid="3" name="_dlc_DocIdItemGuid">
    <vt:lpwstr>a1a16611-eb6f-46ac-92b1-a09e905d4a00</vt:lpwstr>
  </property>
  <property fmtid="{D5CDD505-2E9C-101B-9397-08002B2CF9AE}" pid="4" name="ic5e418003434c5fa60f35d6a1bf53e0">
    <vt:lpwstr/>
  </property>
  <property fmtid="{D5CDD505-2E9C-101B-9397-08002B2CF9AE}" pid="5" name="drdcClassificationCode">
    <vt:lpwstr/>
  </property>
  <property fmtid="{D5CDD505-2E9C-101B-9397-08002B2CF9AE}" pid="6" name="drdcSubject">
    <vt:lpwstr/>
  </property>
  <property fmtid="{D5CDD505-2E9C-101B-9397-08002B2CF9AE}" pid="7" name="gc89bcef5b10474db6ee27fe8b25d352">
    <vt:lpwstr/>
  </property>
  <property fmtid="{D5CDD505-2E9C-101B-9397-08002B2CF9AE}" pid="8" name="drdcCommunity">
    <vt:lpwstr>1;#ICC|803a0293-8a46-4e13-a1b9-b976819bc9f9</vt:lpwstr>
  </property>
  <property fmtid="{D5CDD505-2E9C-101B-9397-08002B2CF9AE}" pid="9" name="drdcPortfolio">
    <vt:lpwstr/>
  </property>
  <property fmtid="{D5CDD505-2E9C-101B-9397-08002B2CF9AE}" pid="10" name="drdcProgram">
    <vt:lpwstr/>
  </property>
  <property fmtid="{D5CDD505-2E9C-101B-9397-08002B2CF9AE}" pid="11" name="o2f18d91e65e45a587647006bb02b4df">
    <vt:lpwstr/>
  </property>
  <property fmtid="{D5CDD505-2E9C-101B-9397-08002B2CF9AE}" pid="12" name="drdcSensitivity">
    <vt:lpwstr>2;#Unclassified|4daf958d-06ad-466d-bc4c-3b6f96906aad</vt:lpwstr>
  </property>
  <property fmtid="{D5CDD505-2E9C-101B-9397-08002B2CF9AE}" pid="13" name="drdcProject">
    <vt:lpwstr/>
  </property>
  <property fmtid="{D5CDD505-2E9C-101B-9397-08002B2CF9AE}" pid="14" name="Order">
    <vt:r8>18700</vt:r8>
  </property>
  <property fmtid="{D5CDD505-2E9C-101B-9397-08002B2CF9AE}" pid="15" name="xd_ProgID">
    <vt:lpwstr/>
  </property>
  <property fmtid="{D5CDD505-2E9C-101B-9397-08002B2CF9AE}" pid="16" name="_SourceUrl">
    <vt:lpwstr/>
  </property>
  <property fmtid="{D5CDD505-2E9C-101B-9397-08002B2CF9AE}" pid="17" name="_SharedFileIndex">
    <vt:lpwstr/>
  </property>
  <property fmtid="{D5CDD505-2E9C-101B-9397-08002B2CF9AE}" pid="18" name="drdcService">
    <vt:lpwstr/>
  </property>
  <property fmtid="{D5CDD505-2E9C-101B-9397-08002B2CF9AE}" pid="19" name="TemplateUrl">
    <vt:lpwstr/>
  </property>
  <property fmtid="{D5CDD505-2E9C-101B-9397-08002B2CF9AE}" pid="20" name="_CopySource">
    <vt:lpwstr>https://sites.drdc-rddc.gc.ca/orgs/InternalCorporateCommunications/DRDC Documents/ADMDRDC-PowerPoint-Template-Internal-16x9-ENG.pptx</vt:lpwstr>
  </property>
</Properties>
</file>