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  <p:sldMasterId id="2147483662" r:id="rId5"/>
  </p:sldMasterIdLst>
  <p:notesMasterIdLst>
    <p:notesMasterId r:id="rId19"/>
  </p:notesMasterIdLst>
  <p:handoutMasterIdLst>
    <p:handoutMasterId r:id="rId20"/>
  </p:handoutMasterIdLst>
  <p:sldIdLst>
    <p:sldId id="256" r:id="rId6"/>
    <p:sldId id="257" r:id="rId7"/>
    <p:sldId id="260" r:id="rId8"/>
    <p:sldId id="261" r:id="rId9"/>
    <p:sldId id="266" r:id="rId10"/>
    <p:sldId id="267" r:id="rId11"/>
    <p:sldId id="268" r:id="rId12"/>
    <p:sldId id="262" r:id="rId13"/>
    <p:sldId id="265" r:id="rId14"/>
    <p:sldId id="263" r:id="rId15"/>
    <p:sldId id="264" r:id="rId16"/>
    <p:sldId id="269" r:id="rId17"/>
    <p:sldId id="270" r:id="rId1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177"/>
    <a:srgbClr val="173B6B"/>
    <a:srgbClr val="163A5E"/>
    <a:srgbClr val="521FA8"/>
    <a:srgbClr val="0E6C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3925" autoAdjust="0"/>
  </p:normalViewPr>
  <p:slideViewPr>
    <p:cSldViewPr snapToGrid="0" snapToObjects="1">
      <p:cViewPr varScale="1">
        <p:scale>
          <a:sx n="62" d="100"/>
          <a:sy n="62" d="100"/>
        </p:scale>
        <p:origin x="528" y="4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8" d="100"/>
          <a:sy n="78" d="100"/>
        </p:scale>
        <p:origin x="3306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F80037-EAA0-4927-BC79-2BFD8482CC93}" type="datetimeFigureOut">
              <a:rPr lang="en-CA" smtClean="0"/>
              <a:t>2025-10-07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1F458B-48F6-441C-AA36-E79C47F6848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4973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E3D089-421A-465A-8152-BEAA35142AC1}" type="datetimeFigureOut">
              <a:rPr lang="en-CA" smtClean="0"/>
              <a:t>2025-10-07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9DE43A-B0F3-4106-B56B-F181FDE5C61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8604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9DE43A-B0F3-4106-B56B-F181FDE5C61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4597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Present always first. Past first and future first toggled between participants, and refer to the time frame that is displayed </a:t>
            </a:r>
            <a:r>
              <a:rPr lang="en-CA" b="1" dirty="0"/>
              <a:t>after</a:t>
            </a:r>
            <a:r>
              <a:rPr lang="en-CA" b="0" dirty="0"/>
              <a:t> present time frame.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9DE43A-B0F3-4106-B56B-F181FDE5C61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7763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The display order of domain specific and domain general questions was counterbalanced so that ~50% answered domain specific questions first, and then domain general questions, and half in the reverse order.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9DE43A-B0F3-4106-B56B-F181FDE5C61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0481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Main Effect of time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9DE43A-B0F3-4106-B56B-F181FDE5C61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62894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9DE43A-B0F3-4106-B56B-F181FDE5C61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5017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9DE43A-B0F3-4106-B56B-F181FDE5C61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644634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E17D1-477B-33C7-C4A1-67C9CD47C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BA2208-CBA7-656B-95AB-C1A19C0F24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C615CC-D6E6-3B4C-1E2B-65EF426DDC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870DCA-E287-547C-9449-7C1CF6C943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9DE43A-B0F3-4106-B56B-F181FDE5C61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15470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9DE43A-B0F3-4106-B56B-F181FDE5C61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82920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9DE43A-B0F3-4106-B56B-F181FDE5C61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61271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0EAFF-0635-F7E2-9D45-90A28C77C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C986D3-7EC1-4DAE-2285-93547C05A2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A146C6-9714-5634-FEE8-C1E9FED118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515B40-2648-511B-C006-CA25034101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9DE43A-B0F3-4106-B56B-F181FDE5C614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40906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9DE43A-B0F3-4106-B56B-F181FDE5C614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13435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DM(DRDC) Cover Slide - S&amp;T Them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" y="0"/>
            <a:ext cx="9104238" cy="5143500"/>
          </a:xfrm>
          <a:prstGeom prst="rect">
            <a:avLst/>
          </a:prstGeom>
        </p:spPr>
      </p:pic>
      <p:sp>
        <p:nvSpPr>
          <p:cNvPr id="8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300038" y="4268788"/>
            <a:ext cx="4791154" cy="3693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00037" y="1882776"/>
            <a:ext cx="5412786" cy="52322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>
              <a:buFontTx/>
              <a:buNone/>
              <a:defRPr sz="2800" b="1">
                <a:solidFill>
                  <a:srgbClr val="1941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</a:t>
            </a:r>
            <a:endParaRPr lang="en-CA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00037" y="2734492"/>
            <a:ext cx="5412785" cy="40011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000">
                <a:solidFill>
                  <a:srgbClr val="1941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66317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M(DRDC) Cover Slide - Corporate Them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2" y="0"/>
            <a:ext cx="9104238" cy="5143500"/>
          </a:xfrm>
          <a:prstGeom prst="rect">
            <a:avLst/>
          </a:prstGeom>
        </p:spPr>
      </p:pic>
      <p:sp>
        <p:nvSpPr>
          <p:cNvPr id="13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300038" y="4268788"/>
            <a:ext cx="4791154" cy="3693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00037" y="1882776"/>
            <a:ext cx="5412786" cy="52322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>
              <a:buFontTx/>
              <a:buNone/>
              <a:defRPr sz="2800" b="1">
                <a:solidFill>
                  <a:srgbClr val="1941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</a:t>
            </a:r>
            <a:endParaRPr lang="en-CA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00037" y="2734492"/>
            <a:ext cx="5412785" cy="40011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000">
                <a:solidFill>
                  <a:srgbClr val="1941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65822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M(DRDC) Cover Slide - Partnership Them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1" y="0"/>
            <a:ext cx="9104238" cy="5143500"/>
          </a:xfrm>
          <a:prstGeom prst="rect">
            <a:avLst/>
          </a:prstGeom>
        </p:spPr>
      </p:pic>
      <p:sp>
        <p:nvSpPr>
          <p:cNvPr id="11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300038" y="4268788"/>
            <a:ext cx="4791154" cy="3693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00037" y="1882776"/>
            <a:ext cx="5412786" cy="52322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>
              <a:buFontTx/>
              <a:buNone/>
              <a:defRPr sz="2800" b="1">
                <a:solidFill>
                  <a:srgbClr val="1941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</a:t>
            </a:r>
            <a:endParaRPr lang="en-CA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00037" y="2734492"/>
            <a:ext cx="5412785" cy="40011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000">
                <a:solidFill>
                  <a:srgbClr val="1941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12969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M(DRDC) Cover Slide - Bas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300038" y="4268788"/>
            <a:ext cx="4791154" cy="3693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00037" y="1882776"/>
            <a:ext cx="5412786" cy="52322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>
              <a:buFontTx/>
              <a:buNone/>
              <a:defRPr sz="2800" b="1">
                <a:solidFill>
                  <a:srgbClr val="1941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</a:t>
            </a:r>
            <a:endParaRPr lang="en-CA" dirty="0"/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00037" y="2734492"/>
            <a:ext cx="5412785" cy="40011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000">
                <a:solidFill>
                  <a:srgbClr val="1941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34304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M(DRDC) Internal Slide Desig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8187136" y="4789077"/>
            <a:ext cx="51435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6F90B8"/>
                </a:solidFill>
              </a:defRPr>
            </a:lvl1pPr>
          </a:lstStyle>
          <a:p>
            <a:fld id="{AE7D740E-1E6B-4E4A-8A8A-725E17C809DF}" type="slidenum">
              <a:rPr lang="en-CA" altLang="en-US"/>
              <a:pPr/>
              <a:t>‹#›</a:t>
            </a:fld>
            <a:endParaRPr lang="en-CA" altLang="en-US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323689" y="871933"/>
            <a:ext cx="8496622" cy="369332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>
          <a:xfrm>
            <a:off x="323689" y="1389051"/>
            <a:ext cx="8496622" cy="3400026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54474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M(DRDC) Internal Slide Desig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967A8-1B04-EF4D-B51D-6F40A36855D1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D740E-1E6B-4E4A-8A8A-725E17C809DF}" type="slidenum">
              <a:rPr lang="en-CA" altLang="en-US" smtClean="0"/>
              <a:pPr/>
              <a:t>‹#›</a:t>
            </a:fld>
            <a:endParaRPr lang="en-CA" alt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323689" y="1444893"/>
            <a:ext cx="4330072" cy="333977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4628336" y="1444893"/>
            <a:ext cx="4191974" cy="3339774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323689" y="871933"/>
            <a:ext cx="8496622" cy="369332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6630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M(DRDC) Internal Slide Desig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967A8-1B04-EF4D-B51D-6F40A36855D1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D740E-1E6B-4E4A-8A8A-725E17C809DF}" type="slidenum">
              <a:rPr lang="en-CA" altLang="en-US" smtClean="0"/>
              <a:pPr/>
              <a:t>‹#›</a:t>
            </a:fld>
            <a:endParaRPr lang="en-CA" alt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323689" y="1745217"/>
            <a:ext cx="4228379" cy="369332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buNone/>
              <a:defRPr sz="2000" b="1">
                <a:solidFill>
                  <a:srgbClr val="194177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323689" y="2114550"/>
            <a:ext cx="4228379" cy="2670116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4591931" y="1745217"/>
            <a:ext cx="4228379" cy="369332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buNone/>
              <a:defRPr sz="2000" b="1">
                <a:solidFill>
                  <a:srgbClr val="194177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4"/>
          </p:nvPr>
        </p:nvSpPr>
        <p:spPr>
          <a:xfrm>
            <a:off x="4591931" y="2114550"/>
            <a:ext cx="4228379" cy="2670116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323689" y="871933"/>
            <a:ext cx="8496622" cy="369332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0836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DM(DRDC) Internal Slide Desig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967A8-1B04-EF4D-B51D-6F40A36855D1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D740E-1E6B-4E4A-8A8A-725E17C809DF}" type="slidenum">
              <a:rPr lang="en-CA" altLang="en-US" smtClean="0"/>
              <a:pPr/>
              <a:t>‹#›</a:t>
            </a:fld>
            <a:endParaRPr lang="en-CA" alt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323689" y="2793845"/>
            <a:ext cx="4228379" cy="341632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>
              <a:buNone/>
              <a:defRPr sz="1800" b="1">
                <a:solidFill>
                  <a:srgbClr val="194177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323689" y="3157670"/>
            <a:ext cx="4228379" cy="161843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4591931" y="2793845"/>
            <a:ext cx="4228379" cy="341632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>
              <a:buNone/>
              <a:defRPr sz="1800" b="1">
                <a:solidFill>
                  <a:srgbClr val="194177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4"/>
          </p:nvPr>
        </p:nvSpPr>
        <p:spPr>
          <a:xfrm>
            <a:off x="4591931" y="3157670"/>
            <a:ext cx="4228379" cy="161843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5"/>
          </p:nvPr>
        </p:nvSpPr>
        <p:spPr>
          <a:xfrm>
            <a:off x="323689" y="794199"/>
            <a:ext cx="4228379" cy="341632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>
              <a:buNone/>
              <a:defRPr sz="1800" b="1">
                <a:solidFill>
                  <a:srgbClr val="194177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6"/>
          </p:nvPr>
        </p:nvSpPr>
        <p:spPr>
          <a:xfrm>
            <a:off x="323689" y="1158024"/>
            <a:ext cx="4228379" cy="161843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idx="17"/>
          </p:nvPr>
        </p:nvSpPr>
        <p:spPr>
          <a:xfrm>
            <a:off x="4591931" y="794199"/>
            <a:ext cx="4228379" cy="341632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>
              <a:buNone/>
              <a:defRPr sz="1800" b="1">
                <a:solidFill>
                  <a:srgbClr val="194177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3"/>
          <p:cNvSpPr>
            <a:spLocks noGrp="1"/>
          </p:cNvSpPr>
          <p:nvPr>
            <p:ph sz="half" idx="18"/>
          </p:nvPr>
        </p:nvSpPr>
        <p:spPr>
          <a:xfrm>
            <a:off x="4591931" y="1158024"/>
            <a:ext cx="4228379" cy="161843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8781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16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256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52" r:id="rId3"/>
    <p:sldLayoutId id="2147483682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965"/>
            <a:ext cx="9144000" cy="5147688"/>
          </a:xfrm>
          <a:prstGeom prst="rect">
            <a:avLst/>
          </a:prstGeom>
        </p:spPr>
      </p:pic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323689" y="871933"/>
            <a:ext cx="8496622" cy="369332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4865" y="4784666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A7B967A8-1B04-EF4D-B51D-6F40A36855D1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10287" y="4784666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8187136" y="4789077"/>
            <a:ext cx="51435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6F90B8"/>
                </a:solidFill>
              </a:defRPr>
            </a:lvl1pPr>
          </a:lstStyle>
          <a:p>
            <a:fld id="{AE7D740E-1E6B-4E4A-8A8A-725E17C809DF}" type="slidenum">
              <a:rPr lang="en-CA" altLang="en-US"/>
              <a:pPr/>
              <a:t>‹#›</a:t>
            </a:fld>
            <a:endParaRPr lang="en-CA" alt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332249" y="1389050"/>
            <a:ext cx="8479503" cy="33956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304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5" r:id="rId2"/>
    <p:sldLayoutId id="2147483666" r:id="rId3"/>
    <p:sldLayoutId id="214748368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rgbClr val="194177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‐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·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897768" y="844608"/>
            <a:ext cx="43211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CA" altLang="en-US" sz="700" b="1" dirty="0">
                <a:solidFill>
                  <a:schemeClr val="bg1"/>
                </a:solidFill>
                <a:latin typeface="Arial Narrow" panose="020B0606020202030204" pitchFamily="34" charset="0"/>
              </a:rPr>
              <a:t>PLACE L2 HERE (DG LEVEL)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00037" y="1882776"/>
            <a:ext cx="5412786" cy="1384995"/>
          </a:xfrm>
        </p:spPr>
        <p:txBody>
          <a:bodyPr/>
          <a:lstStyle/>
          <a:p>
            <a:r>
              <a:rPr lang="en-US" dirty="0"/>
              <a:t>Individual differences in the end-of-history-illusion and the effect of time horizon</a:t>
            </a:r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00038" y="3301219"/>
            <a:ext cx="5412785" cy="1015663"/>
          </a:xfrm>
        </p:spPr>
        <p:txBody>
          <a:bodyPr/>
          <a:lstStyle/>
          <a:p>
            <a:r>
              <a:rPr lang="en-CA" dirty="0"/>
              <a:t>Irina Levit</a:t>
            </a:r>
            <a:br>
              <a:rPr lang="en-CA" dirty="0"/>
            </a:br>
            <a:r>
              <a:rPr lang="en-CA" dirty="0"/>
              <a:t>Inderpreet Gill</a:t>
            </a:r>
            <a:br>
              <a:rPr lang="en-CA" dirty="0"/>
            </a:br>
            <a:r>
              <a:rPr lang="en-CA" dirty="0"/>
              <a:t>David Mandel</a:t>
            </a:r>
          </a:p>
        </p:txBody>
      </p:sp>
    </p:spTree>
    <p:extLst>
      <p:ext uri="{BB962C8B-B14F-4D97-AF65-F5344CB8AC3E}">
        <p14:creationId xmlns:p14="http://schemas.microsoft.com/office/powerpoint/2010/main" val="2323962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504F3-BC9B-8D9B-F6FA-9E3740BEB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DE5A5-934F-83AA-9B39-6050E90015C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/>
              <a:t>EHI = tendency to underestimate the amount of future change, relative to past change, over the same time period</a:t>
            </a:r>
          </a:p>
        </p:txBody>
      </p:sp>
    </p:spTree>
    <p:extLst>
      <p:ext uri="{BB962C8B-B14F-4D97-AF65-F5344CB8AC3E}">
        <p14:creationId xmlns:p14="http://schemas.microsoft.com/office/powerpoint/2010/main" val="1137495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2AE8D-79CF-F477-70BE-D51A9C9B2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Experiment 1: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96A61-2912-E9B5-68AE-BC2381FE373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/>
              <a:t>N = 1063</a:t>
            </a:r>
          </a:p>
          <a:p>
            <a:r>
              <a:rPr lang="en-CA" dirty="0"/>
              <a:t>Between-subjects: temporal display order (“past first” vs. “future first”)</a:t>
            </a:r>
          </a:p>
          <a:p>
            <a:r>
              <a:rPr lang="en-CA" dirty="0"/>
              <a:t>Within-subjects: </a:t>
            </a:r>
          </a:p>
          <a:p>
            <a:pPr lvl="1"/>
            <a:r>
              <a:rPr lang="en-CA" b="1" dirty="0"/>
              <a:t>Present</a:t>
            </a:r>
            <a:r>
              <a:rPr lang="en-CA" dirty="0"/>
              <a:t>, past, future domain specific questions (preferences, personality, values, life)</a:t>
            </a:r>
          </a:p>
          <a:p>
            <a:pPr lvl="1"/>
            <a:r>
              <a:rPr lang="en-CA" dirty="0"/>
              <a:t>Past and future domain general questions </a:t>
            </a:r>
          </a:p>
          <a:p>
            <a:r>
              <a:rPr lang="en-CA" dirty="0"/>
              <a:t>Counterbalanced variables: task display order, item display order (domain general vs domain specific questions), domain display order (4 groups alternating which domain is shown first: preferences, personality, values, life)</a:t>
            </a:r>
          </a:p>
        </p:txBody>
      </p:sp>
    </p:spTree>
    <p:extLst>
      <p:ext uri="{BB962C8B-B14F-4D97-AF65-F5344CB8AC3E}">
        <p14:creationId xmlns:p14="http://schemas.microsoft.com/office/powerpoint/2010/main" val="73774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8714E-95FF-AF0E-7FDE-127443386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Exp1: Methods Cont’d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E0DFF-C768-35FE-5F48-ED0FF4A6A50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CA" dirty="0"/>
              <a:t>Domain specific questions: wording amended to reflect time frame of interest</a:t>
            </a:r>
          </a:p>
          <a:p>
            <a:r>
              <a:rPr lang="en-CA" dirty="0"/>
              <a:t>For example, preferences (items: read, watch tv, nap, listen to music, travel): </a:t>
            </a:r>
          </a:p>
          <a:p>
            <a:pPr lvl="1"/>
            <a:r>
              <a:rPr lang="en-CA" dirty="0"/>
              <a:t>Present: </a:t>
            </a:r>
            <a:r>
              <a:rPr lang="en-US" dirty="0"/>
              <a:t>For the following statements, tell us about the </a:t>
            </a:r>
            <a:r>
              <a:rPr lang="en-US" b="1" u="sng" dirty="0"/>
              <a:t>likes and dislikes</a:t>
            </a:r>
            <a:r>
              <a:rPr lang="en-US" dirty="0"/>
              <a:t> that you </a:t>
            </a:r>
            <a:r>
              <a:rPr lang="en-US" b="1" u="sng" dirty="0"/>
              <a:t>currently</a:t>
            </a:r>
            <a:r>
              <a:rPr lang="en-US" b="1" dirty="0"/>
              <a:t> </a:t>
            </a:r>
            <a:r>
              <a:rPr lang="en-US" dirty="0"/>
              <a:t>have.</a:t>
            </a:r>
          </a:p>
          <a:p>
            <a:pPr lvl="2"/>
            <a:r>
              <a:rPr lang="en-US" dirty="0"/>
              <a:t>I like to </a:t>
            </a:r>
            <a:r>
              <a:rPr lang="en-US" b="1" dirty="0"/>
              <a:t>read</a:t>
            </a:r>
            <a:r>
              <a:rPr lang="en-US" dirty="0"/>
              <a:t>. </a:t>
            </a:r>
            <a:endParaRPr lang="en-CA" dirty="0"/>
          </a:p>
          <a:p>
            <a:pPr lvl="1"/>
            <a:r>
              <a:rPr lang="en-CA" dirty="0"/>
              <a:t>Past: </a:t>
            </a:r>
            <a:r>
              <a:rPr lang="en-US" dirty="0"/>
              <a:t>For the following statements, tell us about the </a:t>
            </a:r>
            <a:r>
              <a:rPr lang="en-US" b="1" u="sng" dirty="0"/>
              <a:t>likes and dislikes</a:t>
            </a:r>
            <a:r>
              <a:rPr lang="en-US" dirty="0"/>
              <a:t> that you had </a:t>
            </a:r>
            <a:r>
              <a:rPr lang="en-US" b="1" u="sng" dirty="0"/>
              <a:t>10 years ago</a:t>
            </a:r>
            <a:r>
              <a:rPr lang="en-US" dirty="0"/>
              <a:t>.</a:t>
            </a:r>
          </a:p>
          <a:p>
            <a:pPr lvl="2"/>
            <a:r>
              <a:rPr lang="en-CA" b="1" dirty="0"/>
              <a:t>10 years ago</a:t>
            </a:r>
            <a:r>
              <a:rPr lang="en-CA" dirty="0"/>
              <a:t>, I liked to </a:t>
            </a:r>
            <a:r>
              <a:rPr lang="en-CA" b="1" dirty="0"/>
              <a:t>read</a:t>
            </a:r>
            <a:r>
              <a:rPr lang="en-CA" dirty="0"/>
              <a:t>. </a:t>
            </a:r>
          </a:p>
          <a:p>
            <a:pPr lvl="1"/>
            <a:r>
              <a:rPr lang="en-CA" dirty="0"/>
              <a:t>Future: </a:t>
            </a:r>
            <a:r>
              <a:rPr lang="en-US" dirty="0"/>
              <a:t>For the following statements, tell us about the </a:t>
            </a:r>
            <a:r>
              <a:rPr lang="en-US" b="1" u="sng" dirty="0"/>
              <a:t>likes and dislikes</a:t>
            </a:r>
            <a:r>
              <a:rPr lang="en-US" dirty="0"/>
              <a:t> that you expect to have </a:t>
            </a:r>
            <a:r>
              <a:rPr lang="en-US" b="1" u="sng" dirty="0"/>
              <a:t>10 years from now</a:t>
            </a:r>
            <a:r>
              <a:rPr lang="en-US" dirty="0"/>
              <a:t>.</a:t>
            </a:r>
          </a:p>
          <a:p>
            <a:pPr lvl="2"/>
            <a:r>
              <a:rPr lang="en-CA" b="1" dirty="0"/>
              <a:t>10 years from now</a:t>
            </a:r>
            <a:r>
              <a:rPr lang="en-CA" dirty="0"/>
              <a:t>, I will like to </a:t>
            </a:r>
            <a:r>
              <a:rPr lang="en-CA" b="1" dirty="0"/>
              <a:t>read</a:t>
            </a:r>
            <a:r>
              <a:rPr lang="en-CA" dirty="0"/>
              <a:t>. </a:t>
            </a:r>
          </a:p>
          <a:p>
            <a:pPr marL="0" indent="0">
              <a:buNone/>
            </a:pPr>
            <a:r>
              <a:rPr lang="en-CA" dirty="0"/>
              <a:t>Domain general questions (past &amp; future):</a:t>
            </a:r>
          </a:p>
          <a:p>
            <a:r>
              <a:rPr lang="en-US" dirty="0"/>
              <a:t>How similar or different are your </a:t>
            </a:r>
            <a:r>
              <a:rPr lang="en-US" b="1" u="sng" dirty="0"/>
              <a:t>current likes and dislikes</a:t>
            </a:r>
            <a:r>
              <a:rPr lang="en-US" dirty="0"/>
              <a:t> compared to what they were </a:t>
            </a:r>
            <a:r>
              <a:rPr lang="en-US" b="1" u="sng" dirty="0"/>
              <a:t>10 years ago</a:t>
            </a:r>
            <a:r>
              <a:rPr lang="en-US" dirty="0"/>
              <a:t>?</a:t>
            </a:r>
            <a:endParaRPr lang="en-CA" dirty="0"/>
          </a:p>
          <a:p>
            <a:r>
              <a:rPr lang="en-US" dirty="0"/>
              <a:t>How similar or different are your </a:t>
            </a:r>
            <a:r>
              <a:rPr lang="en-US" b="1" u="sng" dirty="0"/>
              <a:t>current likes and dislikes</a:t>
            </a:r>
            <a:r>
              <a:rPr lang="en-US" dirty="0"/>
              <a:t> compared to what you expect them to be </a:t>
            </a:r>
            <a:r>
              <a:rPr lang="en-US" b="1" u="sng" dirty="0"/>
              <a:t>10 years from now</a:t>
            </a:r>
            <a:r>
              <a:rPr lang="en-US" dirty="0"/>
              <a:t>?</a:t>
            </a:r>
            <a:endParaRPr lang="en-CA" dirty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39966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17C52-3C52-F987-7F5B-0DBB85B8EE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689" y="1444893"/>
            <a:ext cx="4330072" cy="3339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/>
              <a:t>Main Effect of Temporal Direction</a:t>
            </a:r>
          </a:p>
          <a:p>
            <a:r>
              <a:rPr lang="en-CA" dirty="0"/>
              <a:t>F(1, 1061) = 78.80, </a:t>
            </a:r>
            <a:r>
              <a:rPr lang="en-CA" i="1" dirty="0"/>
              <a:t>p </a:t>
            </a:r>
            <a:r>
              <a:rPr lang="en-CA" dirty="0"/>
              <a:t>&lt; 0.0001</a:t>
            </a:r>
          </a:p>
          <a:p>
            <a:r>
              <a:rPr lang="en-CA" dirty="0"/>
              <a:t>Positive EHI effect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5298BE-81D2-3AAD-5C7A-15AE31F22C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700" r="1" b="9466"/>
          <a:stretch>
            <a:fillRect/>
          </a:stretch>
        </p:blipFill>
        <p:spPr>
          <a:xfrm>
            <a:off x="4628336" y="1444893"/>
            <a:ext cx="4191974" cy="3339774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5CA51C-AB93-66FC-E970-76DA417E0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689" y="871933"/>
            <a:ext cx="8496622" cy="369332"/>
          </a:xfrm>
        </p:spPr>
        <p:txBody>
          <a:bodyPr anchor="ctr">
            <a:normAutofit/>
          </a:bodyPr>
          <a:lstStyle/>
          <a:p>
            <a:r>
              <a:rPr lang="en-CA" dirty="0"/>
              <a:t>E1 Results (Domain Specific Questions)</a:t>
            </a:r>
          </a:p>
        </p:txBody>
      </p:sp>
    </p:spTree>
    <p:extLst>
      <p:ext uri="{BB962C8B-B14F-4D97-AF65-F5344CB8AC3E}">
        <p14:creationId xmlns:p14="http://schemas.microsoft.com/office/powerpoint/2010/main" val="1779123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65BB2-FFDA-E844-992F-0320F83CE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689" y="871933"/>
            <a:ext cx="8496622" cy="369332"/>
          </a:xfrm>
        </p:spPr>
        <p:txBody>
          <a:bodyPr anchor="ctr">
            <a:normAutofit fontScale="90000"/>
          </a:bodyPr>
          <a:lstStyle/>
          <a:p>
            <a:r>
              <a:rPr lang="en-CA" dirty="0"/>
              <a:t>E1 Results (Domain Specific): Temporal Display Order by Temporal Direction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E4315C-972E-4BA4-6355-C0C3DDB44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4880" y="1389051"/>
            <a:ext cx="3514239" cy="34000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9400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26257-3913-554E-1CF2-681F0780A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689" y="871933"/>
            <a:ext cx="8496622" cy="369332"/>
          </a:xfrm>
        </p:spPr>
        <p:txBody>
          <a:bodyPr anchor="ctr">
            <a:normAutofit/>
          </a:bodyPr>
          <a:lstStyle/>
          <a:p>
            <a:r>
              <a:rPr lang="en-CA" dirty="0"/>
              <a:t>E1 Results (Domain Specific): Domain by Temporal Direction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0DFE7E-3A06-580F-584A-15AC5534E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1707" y="1389051"/>
            <a:ext cx="3460586" cy="34000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25843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4CF46-3620-5D49-CE9F-A7568D652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2C02-A9CE-0AD7-24A1-86A28F0BB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CA" sz="1700" dirty="0"/>
              <a:t>E1 Results (Domain General Question)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163DC-5800-3C86-F661-0FC9D635948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Main effect of temporal direction</a:t>
            </a:r>
          </a:p>
          <a:p>
            <a:r>
              <a:rPr lang="en-CA" dirty="0"/>
              <a:t>F(1, 1061) = 67.47, </a:t>
            </a:r>
            <a:r>
              <a:rPr lang="en-CA" i="1" dirty="0"/>
              <a:t>p</a:t>
            </a:r>
            <a:r>
              <a:rPr lang="en-CA" dirty="0"/>
              <a:t> &lt; 0.0001</a:t>
            </a:r>
          </a:p>
          <a:p>
            <a:r>
              <a:rPr lang="en-CA" dirty="0"/>
              <a:t>Overall positive EHI; </a:t>
            </a:r>
            <a:r>
              <a:rPr lang="en-CA" i="1" dirty="0"/>
              <a:t>t</a:t>
            </a:r>
            <a:r>
              <a:rPr lang="en-CA" dirty="0"/>
              <a:t>(1061) = 8.21, </a:t>
            </a:r>
            <a:r>
              <a:rPr lang="en-CA" i="1" dirty="0"/>
              <a:t>p</a:t>
            </a:r>
            <a:r>
              <a:rPr lang="en-CA" dirty="0"/>
              <a:t> &lt; 0.0001</a:t>
            </a:r>
          </a:p>
          <a:p>
            <a:pPr marL="0" indent="0">
              <a:buNone/>
            </a:pPr>
            <a:r>
              <a:rPr lang="en-CA" dirty="0"/>
              <a:t>No significant interaction effects with temporal direction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23531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2936A-777B-A13A-9A1A-D26A932C5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Experiment 2: Methods Modifications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AD057-D248-5744-7ABD-2153161A53E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/>
              <a:t>N = 490</a:t>
            </a:r>
          </a:p>
          <a:p>
            <a:r>
              <a:rPr lang="en-CA" dirty="0"/>
              <a:t>Added within-subjects variable (interval): present, past 5 years, past 10 years, future 5 years, future 10 years</a:t>
            </a:r>
          </a:p>
          <a:p>
            <a:pPr lvl="1"/>
            <a:r>
              <a:rPr lang="en-CA" dirty="0"/>
              <a:t>For both domain specific and domain general questions </a:t>
            </a:r>
          </a:p>
          <a:p>
            <a:r>
              <a:rPr lang="en-CA" dirty="0"/>
              <a:t>Added between-subjects variable: interval display order (in the past or future time frame, was 5 years in the past/future or 10 years in the past/future displayed first?)</a:t>
            </a:r>
          </a:p>
          <a:p>
            <a:r>
              <a:rPr lang="en-CA" dirty="0"/>
              <a:t>Main effects of temporal direction: </a:t>
            </a:r>
          </a:p>
          <a:p>
            <a:pPr lvl="1"/>
            <a:r>
              <a:rPr lang="en-CA" dirty="0"/>
              <a:t>Overall positive EHI: </a:t>
            </a:r>
            <a:r>
              <a:rPr lang="en-CA" i="1" dirty="0"/>
              <a:t>F</a:t>
            </a:r>
            <a:r>
              <a:rPr lang="en-CA" dirty="0"/>
              <a:t>(1, 486) = 40.32, </a:t>
            </a:r>
            <a:r>
              <a:rPr lang="en-CA" i="1" dirty="0"/>
              <a:t>p</a:t>
            </a:r>
            <a:r>
              <a:rPr lang="en-CA" dirty="0"/>
              <a:t> &lt; 0.0001</a:t>
            </a:r>
          </a:p>
        </p:txBody>
      </p:sp>
    </p:spTree>
    <p:extLst>
      <p:ext uri="{BB962C8B-B14F-4D97-AF65-F5344CB8AC3E}">
        <p14:creationId xmlns:p14="http://schemas.microsoft.com/office/powerpoint/2010/main" val="1671899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42A86-D8CF-3875-5BBA-068A0B946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689" y="871933"/>
            <a:ext cx="8496622" cy="369332"/>
          </a:xfrm>
        </p:spPr>
        <p:txBody>
          <a:bodyPr anchor="ctr">
            <a:normAutofit fontScale="90000"/>
          </a:bodyPr>
          <a:lstStyle/>
          <a:p>
            <a:r>
              <a:rPr lang="en-CA" dirty="0"/>
              <a:t>Exp2 (Domain Specific Questions): Temporal Display Order x Temporal Direction x Interval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175355-2CFF-83CB-3F46-3ACCFC9BE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880" y="1389051"/>
            <a:ext cx="6476240" cy="34000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05225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A7C08-365B-3ACF-8C86-4DD9B7824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5B30F-3AAD-2A88-76A9-7A90382FF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689" y="871933"/>
            <a:ext cx="8496622" cy="369332"/>
          </a:xfrm>
        </p:spPr>
        <p:txBody>
          <a:bodyPr anchor="ctr">
            <a:normAutofit/>
          </a:bodyPr>
          <a:lstStyle/>
          <a:p>
            <a:r>
              <a:rPr lang="en-CA" sz="1400" dirty="0"/>
              <a:t>Exp2 (Domain General Questions): Temporal Display Order x Temporal Direction x Interval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C43805-1D4C-20BF-CFC4-9E37A432C3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880" y="1389051"/>
            <a:ext cx="6476240" cy="34000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19711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F60A49C-2670-5B2F-52F2-A674283FC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689" y="871933"/>
            <a:ext cx="8496622" cy="369332"/>
          </a:xfrm>
        </p:spPr>
        <p:txBody>
          <a:bodyPr/>
          <a:lstStyle/>
          <a:p>
            <a:r>
              <a:rPr lang="en-US" dirty="0"/>
              <a:t>E2 (domain general): interval x temporal direction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020E8D-B330-37FB-1C15-53C6A6B1E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2846" y="1389051"/>
            <a:ext cx="4518307" cy="34000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7980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4ED1A34-7F0B-DEDF-3832-99C061B05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689" y="871933"/>
            <a:ext cx="8496622" cy="369332"/>
          </a:xfrm>
        </p:spPr>
        <p:txBody>
          <a:bodyPr/>
          <a:lstStyle/>
          <a:p>
            <a:r>
              <a:rPr lang="en-US" dirty="0"/>
              <a:t>E2 (DGEN): </a:t>
            </a:r>
            <a:r>
              <a:rPr lang="en-US" dirty="0" err="1"/>
              <a:t>temporal_DO</a:t>
            </a:r>
            <a:r>
              <a:rPr lang="en-US" dirty="0"/>
              <a:t> x temporal direction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D723F0-4EF8-FDB8-676C-9656855BA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5141" y="1389051"/>
            <a:ext cx="4473718" cy="34000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13658734"/>
      </p:ext>
    </p:extLst>
  </p:cSld>
  <p:clrMapOvr>
    <a:masterClrMapping/>
  </p:clrMapOvr>
</p:sld>
</file>

<file path=ppt/theme/theme1.xml><?xml version="1.0" encoding="utf-8"?>
<a:theme xmlns:a="http://schemas.openxmlformats.org/drawingml/2006/main" name="ADM(DRDC) Cover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ADM(DRDC) Internal Slide Design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E8C3FE49275C429883DB3C258CB482" ma:contentTypeVersion="5" ma:contentTypeDescription="Create a new document." ma:contentTypeScope="" ma:versionID="eedfab9d9ed354833f77be98387cceb9">
  <xsd:schema xmlns:xsd="http://www.w3.org/2001/XMLSchema" xmlns:xs="http://www.w3.org/2001/XMLSchema" xmlns:p="http://schemas.microsoft.com/office/2006/metadata/properties" xmlns:ns2="16e1f758-d4ea-4f19-b502-24aceb6a6f58" targetNamespace="http://schemas.microsoft.com/office/2006/metadata/properties" ma:root="true" ma:fieldsID="241fb78fa4049abbde22507c7d25938a" ns2:_="">
    <xsd:import namespace="16e1f758-d4ea-4f19-b502-24aceb6a6f58"/>
    <xsd:element name="properties">
      <xsd:complexType>
        <xsd:sequence>
          <xsd:element name="documentManagement">
            <xsd:complexType>
              <xsd:all>
                <xsd:element ref="ns2:Typee" minOccurs="0"/>
                <xsd:element ref="ns2:Audience" minOccurs="0"/>
                <xsd:element ref="ns2:Language" minOccurs="0"/>
                <xsd:element ref="ns2:Published_x0020_name" minOccurs="0"/>
                <xsd:element ref="ns2:test_x002d_download_x002d_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e1f758-d4ea-4f19-b502-24aceb6a6f58" elementFormDefault="qualified">
    <xsd:import namespace="http://schemas.microsoft.com/office/2006/documentManagement/types"/>
    <xsd:import namespace="http://schemas.microsoft.com/office/infopath/2007/PartnerControls"/>
    <xsd:element name="Typee" ma:index="8" nillable="true" ma:displayName="Category" ma:default="Select" ma:format="Dropdown" ma:internalName="Typee">
      <xsd:simpleType>
        <xsd:restriction base="dms:Choice">
          <xsd:enumeration value="Select"/>
          <xsd:enumeration value="Award certificate"/>
          <xsd:enumeration value="Certificat reconnaissance"/>
          <xsd:enumeration value="Bulletin"/>
          <xsd:enumeration value="Letterhead"/>
          <xsd:enumeration value="Papier à en-tête"/>
          <xsd:enumeration value="Presentation"/>
          <xsd:enumeration value="Présentation"/>
          <xsd:enumeration value="Report"/>
          <xsd:enumeration value="Rapport"/>
        </xsd:restriction>
      </xsd:simpleType>
    </xsd:element>
    <xsd:element name="Audience" ma:index="9" nillable="true" ma:displayName="Audience" ma:default="Select" ma:internalName="Audience">
      <xsd:simpleType>
        <xsd:restriction base="dms:Choice">
          <xsd:enumeration value="Select"/>
          <xsd:enumeration value="External"/>
          <xsd:enumeration value="Internal"/>
        </xsd:restriction>
      </xsd:simpleType>
    </xsd:element>
    <xsd:element name="Language" ma:index="10" nillable="true" ma:displayName="Language" ma:default="Select" ma:internalName="Language">
      <xsd:simpleType>
        <xsd:restriction base="dms:Choice">
          <xsd:enumeration value="Select"/>
          <xsd:enumeration value="English"/>
          <xsd:enumeration value="French"/>
        </xsd:restriction>
      </xsd:simpleType>
    </xsd:element>
    <xsd:element name="Published_x0020_name" ma:index="11" nillable="true" ma:displayName="Displayed name" ma:format="Hyperlink" ma:internalName="Published_x0020_nam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test_x002d_download_x002d_link" ma:index="12" nillable="true" ma:displayName="test-download-link" ma:internalName="test_x002d_download_x002d_link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udience xmlns="16e1f758-d4ea-4f19-b502-24aceb6a6f58">Internal</Audience>
    <Published_x0020_name xmlns="16e1f758-d4ea-4f19-b502-24aceb6a6f58">
      <Url>https://collaboration-drdc.forces.mil.ca/sites/ICCS-SCIC/templates/ADMDRDC-PowerPoint-Template-Internal-16x9-ENG.pptx</Url>
      <Description>Presentation 16:9</Description>
    </Published_x0020_name>
    <Typee xmlns="16e1f758-d4ea-4f19-b502-24aceb6a6f58">Presentation</Typee>
    <Language xmlns="16e1f758-d4ea-4f19-b502-24aceb6a6f58">English</Language>
    <test_x002d_download_x002d_link xmlns="16e1f758-d4ea-4f19-b502-24aceb6a6f58" xsi:nil="true"/>
  </documentManagement>
</p:properties>
</file>

<file path=customXml/itemProps1.xml><?xml version="1.0" encoding="utf-8"?>
<ds:datastoreItem xmlns:ds="http://schemas.openxmlformats.org/officeDocument/2006/customXml" ds:itemID="{DAC966A8-76BA-447D-A33D-425146FD549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27F165-7DA5-43C9-B6D8-890CE999E2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6e1f758-d4ea-4f19-b502-24aceb6a6f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EA26845-207A-4D44-AD2C-48DBF900B8CE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www.w3.org/XML/1998/namespace"/>
    <ds:schemaRef ds:uri="http://purl.org/dc/dcmitype/"/>
    <ds:schemaRef ds:uri="http://schemas.openxmlformats.org/package/2006/metadata/core-properties"/>
    <ds:schemaRef ds:uri="http://purl.org/dc/terms/"/>
    <ds:schemaRef ds:uri="16e1f758-d4ea-4f19-b502-24aceb6a6f58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1445</TotalTime>
  <Words>624</Words>
  <Application>Microsoft Office PowerPoint</Application>
  <PresentationFormat>On-screen Show (16:9)</PresentationFormat>
  <Paragraphs>60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Arial Narrow</vt:lpstr>
      <vt:lpstr>Calibri</vt:lpstr>
      <vt:lpstr>ADM(DRDC) Cover Slide</vt:lpstr>
      <vt:lpstr>ADM(DRDC) Internal Slide Design 1</vt:lpstr>
      <vt:lpstr>PowerPoint Presentation</vt:lpstr>
      <vt:lpstr>Introduction</vt:lpstr>
      <vt:lpstr>Experiment 1: methods</vt:lpstr>
      <vt:lpstr>Exp1: Methods Cont’d</vt:lpstr>
      <vt:lpstr>E1 Results (Domain Specific Questions)</vt:lpstr>
      <vt:lpstr>E1 Results (Domain Specific): Temporal Display Order by Temporal Direction </vt:lpstr>
      <vt:lpstr>E1 Results (Domain Specific): Domain by Temporal Direction</vt:lpstr>
      <vt:lpstr>E1 Results (Domain General Question)</vt:lpstr>
      <vt:lpstr>Experiment 2: Methods Modifications </vt:lpstr>
      <vt:lpstr>Exp2 (Domain Specific Questions): Temporal Display Order x Temporal Direction x Interval </vt:lpstr>
      <vt:lpstr>Exp2 (Domain General Questions): Temporal Display Order x Temporal Direction x Interval </vt:lpstr>
      <vt:lpstr>E2 (domain general): interval x temporal direction</vt:lpstr>
      <vt:lpstr>E2 (DGEN): temporal_DO x temporal direction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DRDC-Template-presentation PowerPoint En</dc:title>
  <dc:creator>MMS</dc:creator>
  <cp:lastModifiedBy>Irina Levit</cp:lastModifiedBy>
  <cp:revision>124</cp:revision>
  <dcterms:created xsi:type="dcterms:W3CDTF">2019-06-14T14:57:03Z</dcterms:created>
  <dcterms:modified xsi:type="dcterms:W3CDTF">2025-10-07T14:34:33Z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0x010100E4E8C3FE49275C429883DB3C258CB482</vt:lpwstr>
  </property>
  <property fmtid="{D5CDD505-2E9C-101B-9397-08002B2CF9AE}" pid="3" name="_dlc_DocIdItemGuid">
    <vt:lpwstr>a1a16611-eb6f-46ac-92b1-a09e905d4a00</vt:lpwstr>
  </property>
  <property fmtid="{D5CDD505-2E9C-101B-9397-08002B2CF9AE}" pid="4" name="ic5e418003434c5fa60f35d6a1bf53e0">
    <vt:lpwstr/>
  </property>
  <property fmtid="{D5CDD505-2E9C-101B-9397-08002B2CF9AE}" pid="5" name="drdcClassificationCode">
    <vt:lpwstr/>
  </property>
  <property fmtid="{D5CDD505-2E9C-101B-9397-08002B2CF9AE}" pid="6" name="drdcSubject">
    <vt:lpwstr/>
  </property>
  <property fmtid="{D5CDD505-2E9C-101B-9397-08002B2CF9AE}" pid="7" name="gc89bcef5b10474db6ee27fe8b25d352">
    <vt:lpwstr/>
  </property>
  <property fmtid="{D5CDD505-2E9C-101B-9397-08002B2CF9AE}" pid="8" name="drdcCommunity">
    <vt:lpwstr>1;#ICC|803a0293-8a46-4e13-a1b9-b976819bc9f9</vt:lpwstr>
  </property>
  <property fmtid="{D5CDD505-2E9C-101B-9397-08002B2CF9AE}" pid="9" name="drdcPortfolio">
    <vt:lpwstr/>
  </property>
  <property fmtid="{D5CDD505-2E9C-101B-9397-08002B2CF9AE}" pid="10" name="drdcProgram">
    <vt:lpwstr/>
  </property>
  <property fmtid="{D5CDD505-2E9C-101B-9397-08002B2CF9AE}" pid="11" name="o2f18d91e65e45a587647006bb02b4df">
    <vt:lpwstr/>
  </property>
  <property fmtid="{D5CDD505-2E9C-101B-9397-08002B2CF9AE}" pid="12" name="drdcSensitivity">
    <vt:lpwstr>2;#Unclassified|4daf958d-06ad-466d-bc4c-3b6f96906aad</vt:lpwstr>
  </property>
  <property fmtid="{D5CDD505-2E9C-101B-9397-08002B2CF9AE}" pid="13" name="drdcProject">
    <vt:lpwstr/>
  </property>
  <property fmtid="{D5CDD505-2E9C-101B-9397-08002B2CF9AE}" pid="14" name="Order">
    <vt:r8>18700</vt:r8>
  </property>
  <property fmtid="{D5CDD505-2E9C-101B-9397-08002B2CF9AE}" pid="15" name="xd_ProgID">
    <vt:lpwstr/>
  </property>
  <property fmtid="{D5CDD505-2E9C-101B-9397-08002B2CF9AE}" pid="16" name="_SourceUrl">
    <vt:lpwstr/>
  </property>
  <property fmtid="{D5CDD505-2E9C-101B-9397-08002B2CF9AE}" pid="17" name="_SharedFileIndex">
    <vt:lpwstr/>
  </property>
  <property fmtid="{D5CDD505-2E9C-101B-9397-08002B2CF9AE}" pid="18" name="drdcService">
    <vt:lpwstr/>
  </property>
  <property fmtid="{D5CDD505-2E9C-101B-9397-08002B2CF9AE}" pid="19" name="TemplateUrl">
    <vt:lpwstr/>
  </property>
  <property fmtid="{D5CDD505-2E9C-101B-9397-08002B2CF9AE}" pid="20" name="_CopySource">
    <vt:lpwstr>https://sites.drdc-rddc.gc.ca/orgs/InternalCorporateCommunications/DRDC Documents/ADMDRDC-PowerPoint-Template-Internal-16x9-ENG.pptx</vt:lpwstr>
  </property>
</Properties>
</file>