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74" r:id="rId4"/>
    <p:sldId id="258" r:id="rId5"/>
    <p:sldId id="259" r:id="rId6"/>
    <p:sldId id="260" r:id="rId7"/>
    <p:sldId id="261" r:id="rId8"/>
    <p:sldId id="262" r:id="rId9"/>
    <p:sldId id="263" r:id="rId10"/>
    <p:sldId id="264" r:id="rId11"/>
    <p:sldId id="265" r:id="rId12"/>
    <p:sldId id="266" r:id="rId13"/>
    <p:sldId id="278" r:id="rId14"/>
    <p:sldId id="279" r:id="rId15"/>
    <p:sldId id="277" r:id="rId16"/>
    <p:sldId id="276" r:id="rId17"/>
    <p:sldId id="267" r:id="rId18"/>
    <p:sldId id="268" r:id="rId19"/>
    <p:sldId id="269" r:id="rId20"/>
    <p:sldId id="270" r:id="rId21"/>
    <p:sldId id="271" r:id="rId22"/>
    <p:sldId id="273" r:id="rId23"/>
    <p:sldId id="272" r:id="rId24"/>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964" autoAdjust="0"/>
  </p:normalViewPr>
  <p:slideViewPr>
    <p:cSldViewPr snapToGrid="0">
      <p:cViewPr varScale="1">
        <p:scale>
          <a:sx n="80" d="100"/>
          <a:sy n="80" d="100"/>
        </p:scale>
        <p:origin x="17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8" name="Shape 98"/>
          <p:cNvSpPr>
            <a:spLocks noGrp="1" noRot="1" noChangeAspect="1"/>
          </p:cNvSpPr>
          <p:nvPr>
            <p:ph type="sldImg"/>
          </p:nvPr>
        </p:nvSpPr>
        <p:spPr>
          <a:xfrm>
            <a:off x="1143000" y="685800"/>
            <a:ext cx="4572000" cy="3429000"/>
          </a:xfrm>
          <a:prstGeom prst="rect">
            <a:avLst/>
          </a:prstGeom>
        </p:spPr>
        <p:txBody>
          <a:bodyPr/>
          <a:lstStyle/>
          <a:p>
            <a:endParaRPr/>
          </a:p>
        </p:txBody>
      </p:sp>
      <p:sp>
        <p:nvSpPr>
          <p:cNvPr id="99" name="Shape 9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2788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3410138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10"/>
          <p:cNvSpPr>
            <a:spLocks noGrp="1" noRot="1" noChangeAspect="1"/>
          </p:cNvSpPr>
          <p:nvPr>
            <p:ph type="sldImg"/>
          </p:nvPr>
        </p:nvSpPr>
        <p:spPr>
          <a:xfrm>
            <a:off x="381000" y="685800"/>
            <a:ext cx="6096000" cy="3429000"/>
          </a:xfrm>
          <a:prstGeom prst="rect">
            <a:avLst/>
          </a:prstGeom>
        </p:spPr>
        <p:txBody>
          <a:bodyPr/>
          <a:lstStyle/>
          <a:p>
            <a:endParaRPr/>
          </a:p>
        </p:txBody>
      </p:sp>
      <p:sp>
        <p:nvSpPr>
          <p:cNvPr id="111" name="Shape 111"/>
          <p:cNvSpPr>
            <a:spLocks noGrp="1"/>
          </p:cNvSpPr>
          <p:nvPr>
            <p:ph type="body" sz="quarter" idx="1"/>
          </p:nvPr>
        </p:nvSpPr>
        <p:spPr>
          <a:prstGeom prst="rect">
            <a:avLst/>
          </a:prstGeom>
        </p:spPr>
        <p:txBody>
          <a:bodyPr/>
          <a:lstStyle/>
          <a:p>
            <a:r>
              <a:rPr dirty="0"/>
              <a:t>Present always first. Past first and future first toggled between participants, and refer to the time frame that is displayed </a:t>
            </a:r>
            <a:r>
              <a:rPr b="1" dirty="0"/>
              <a:t>after</a:t>
            </a:r>
            <a:r>
              <a:rPr dirty="0"/>
              <a:t> present time frame.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381000" y="685800"/>
            <a:ext cx="6096000" cy="3429000"/>
          </a:xfrm>
          <a:prstGeom prst="rect">
            <a:avLst/>
          </a:prstGeom>
        </p:spPr>
        <p:txBody>
          <a:bodyPr/>
          <a:lstStyle/>
          <a:p>
            <a:endParaRPr/>
          </a:p>
        </p:txBody>
      </p:sp>
      <p:sp>
        <p:nvSpPr>
          <p:cNvPr id="116" name="Shape 116"/>
          <p:cNvSpPr>
            <a:spLocks noGrp="1"/>
          </p:cNvSpPr>
          <p:nvPr>
            <p:ph type="body" sz="quarter" idx="1"/>
          </p:nvPr>
        </p:nvSpPr>
        <p:spPr>
          <a:prstGeom prst="rect">
            <a:avLst/>
          </a:prstGeom>
        </p:spPr>
        <p:txBody>
          <a:bodyPr/>
          <a:lstStyle/>
          <a:p>
            <a:r>
              <a:rPr dirty="0"/>
              <a:t>The display order of domain specific and domain general questions was counterbalanced so that ~50% answered domain specific questions first, and then domain general questions, and half in the reverse order. The display order for statements of each domain were randomized. </a:t>
            </a:r>
          </a:p>
          <a:p>
            <a:endParaRPr dirty="0"/>
          </a:p>
          <a:p>
            <a:r>
              <a:rPr dirty="0"/>
              <a:t>Our methods have a methodological improvement in including both perceived past and perceived future change in all participants, as opposed to dividing participants into those who report on past change and those who predict future change. </a:t>
            </a:r>
          </a:p>
          <a:p>
            <a:r>
              <a:rPr dirty="0"/>
              <a:t>We also included counterbalancing for display order of which time frame was displayed (past vs future).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prstGeom prst="rect">
            <a:avLst/>
          </a:prstGeom>
        </p:spPr>
        <p:txBody>
          <a:bodyPr/>
          <a:lstStyle/>
          <a:p>
            <a:endParaRPr/>
          </a:p>
        </p:txBody>
      </p:sp>
      <p:sp>
        <p:nvSpPr>
          <p:cNvPr id="128" name="Shape 128"/>
          <p:cNvSpPr>
            <a:spLocks noGrp="1"/>
          </p:cNvSpPr>
          <p:nvPr>
            <p:ph type="body" sz="quarter" idx="1"/>
          </p:nvPr>
        </p:nvSpPr>
        <p:spPr>
          <a:prstGeom prst="rect">
            <a:avLst/>
          </a:prstGeom>
        </p:spPr>
        <p:txBody>
          <a:bodyPr/>
          <a:lstStyle/>
          <a:p>
            <a:r>
              <a:t>For each participant, the display order of the items within each domain was randomized.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prstGeom prst="rect">
            <a:avLst/>
          </a:prstGeom>
        </p:spPr>
        <p:txBody>
          <a:bodyPr/>
          <a:lstStyle/>
          <a:p>
            <a:endParaRPr/>
          </a:p>
        </p:txBody>
      </p:sp>
      <p:sp>
        <p:nvSpPr>
          <p:cNvPr id="133" name="Shape 133"/>
          <p:cNvSpPr>
            <a:spLocks noGrp="1"/>
          </p:cNvSpPr>
          <p:nvPr>
            <p:ph type="body" sz="quarter" idx="1"/>
          </p:nvPr>
        </p:nvSpPr>
        <p:spPr>
          <a:prstGeom prst="rect">
            <a:avLst/>
          </a:prstGeom>
        </p:spPr>
        <p:txBody>
          <a:bodyPr/>
          <a:lstStyle/>
          <a:p>
            <a:r>
              <a:t>For Preferences, some of the items that appear in sources were collapsed to form the items present here. For example, relaxing and resting were collapsed into the item “nap” (per inderpreet’s email). </a:t>
            </a:r>
          </a:p>
          <a:p>
            <a:endParaRPr/>
          </a:p>
          <a:p>
            <a:r>
              <a:t>For values, the items are from Schwartz’s 17 item inventory. There are 4 listed higher order values. Per Inderpreet, 2 items from taken from “Conservation”, and 1 item each was taken from “openness to Change”, “self-enhancement”, and “self-transcendence”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580343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r>
              <a:rPr dirty="0"/>
              <a:t>Both contrasts significant</a:t>
            </a:r>
            <a:br>
              <a:rPr dirty="0"/>
            </a:br>
            <a:endParaRPr dirty="0"/>
          </a:p>
          <a:p>
            <a:r>
              <a:rPr dirty="0"/>
              <a:t>TEMPORAL_DO = 01PAST: </a:t>
            </a:r>
          </a:p>
          <a:p>
            <a:r>
              <a:rPr dirty="0"/>
              <a:t>contrast estimate SE </a:t>
            </a:r>
            <a:r>
              <a:rPr dirty="0" err="1"/>
              <a:t>df</a:t>
            </a:r>
            <a:r>
              <a:rPr dirty="0"/>
              <a:t> </a:t>
            </a:r>
            <a:r>
              <a:rPr dirty="0" err="1"/>
              <a:t>t.ratio</a:t>
            </a:r>
            <a:r>
              <a:rPr dirty="0"/>
              <a:t> </a:t>
            </a:r>
            <a:r>
              <a:rPr dirty="0" err="1"/>
              <a:t>p.value</a:t>
            </a:r>
            <a:r>
              <a:rPr dirty="0"/>
              <a:t> </a:t>
            </a:r>
          </a:p>
          <a:p>
            <a:r>
              <a:rPr dirty="0"/>
              <a:t>Past - Future 0.0856 0.0217 1061 3.952 0.0001 </a:t>
            </a:r>
          </a:p>
          <a:p>
            <a:endParaRPr dirty="0"/>
          </a:p>
          <a:p>
            <a:r>
              <a:rPr dirty="0"/>
              <a:t>TEMPORAL_DO = 02FUT: </a:t>
            </a:r>
          </a:p>
          <a:p>
            <a:r>
              <a:rPr dirty="0"/>
              <a:t>contrast estimate SE </a:t>
            </a:r>
            <a:r>
              <a:rPr dirty="0" err="1"/>
              <a:t>df</a:t>
            </a:r>
            <a:r>
              <a:rPr dirty="0"/>
              <a:t> </a:t>
            </a:r>
            <a:r>
              <a:rPr dirty="0" err="1"/>
              <a:t>t.ratio</a:t>
            </a:r>
            <a:r>
              <a:rPr dirty="0"/>
              <a:t> </a:t>
            </a:r>
            <a:r>
              <a:rPr dirty="0" err="1"/>
              <a:t>p.value</a:t>
            </a:r>
            <a:r>
              <a:rPr dirty="0"/>
              <a:t> </a:t>
            </a:r>
          </a:p>
          <a:p>
            <a:r>
              <a:rPr dirty="0"/>
              <a:t>Past - Future 0.1876 0.0219 1061 8.583 &lt;.0001</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xfrm>
            <a:off x="381000" y="685800"/>
            <a:ext cx="6096000" cy="3429000"/>
          </a:xfrm>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r>
              <a:rPr dirty="0"/>
              <a:t>All contrasts are significant</a:t>
            </a:r>
          </a:p>
          <a:p>
            <a:endParaRPr dirty="0"/>
          </a:p>
          <a:p>
            <a:r>
              <a:rPr dirty="0"/>
              <a:t>DOMAIN = Preferences: </a:t>
            </a:r>
          </a:p>
          <a:p>
            <a:r>
              <a:rPr dirty="0"/>
              <a:t>contrast estimate SE </a:t>
            </a:r>
            <a:r>
              <a:rPr dirty="0" err="1"/>
              <a:t>df</a:t>
            </a:r>
            <a:r>
              <a:rPr dirty="0"/>
              <a:t> </a:t>
            </a:r>
            <a:r>
              <a:rPr dirty="0" err="1"/>
              <a:t>t.ratio</a:t>
            </a:r>
            <a:r>
              <a:rPr dirty="0"/>
              <a:t> </a:t>
            </a:r>
            <a:r>
              <a:rPr dirty="0" err="1"/>
              <a:t>p.value</a:t>
            </a:r>
            <a:r>
              <a:rPr dirty="0"/>
              <a:t> </a:t>
            </a:r>
          </a:p>
          <a:p>
            <a:r>
              <a:rPr dirty="0"/>
              <a:t>Past - Future 0.13902794 0.02525902 3935.86 5.504 &lt;.0001 </a:t>
            </a:r>
          </a:p>
          <a:p>
            <a:endParaRPr dirty="0"/>
          </a:p>
          <a:p>
            <a:r>
              <a:rPr dirty="0"/>
              <a:t>DOMAIN = Personality: </a:t>
            </a:r>
          </a:p>
          <a:p>
            <a:r>
              <a:rPr dirty="0"/>
              <a:t>contrast estimate SE </a:t>
            </a:r>
            <a:r>
              <a:rPr dirty="0" err="1"/>
              <a:t>df</a:t>
            </a:r>
            <a:r>
              <a:rPr dirty="0"/>
              <a:t> </a:t>
            </a:r>
            <a:r>
              <a:rPr dirty="0" err="1"/>
              <a:t>t.ratio</a:t>
            </a:r>
            <a:r>
              <a:rPr dirty="0"/>
              <a:t> </a:t>
            </a:r>
            <a:r>
              <a:rPr dirty="0" err="1"/>
              <a:t>p.value</a:t>
            </a:r>
            <a:r>
              <a:rPr dirty="0"/>
              <a:t> </a:t>
            </a:r>
          </a:p>
          <a:p>
            <a:r>
              <a:rPr dirty="0"/>
              <a:t>Past - Future 0.09663259 0.02525902 3935.86 3.826 0.0001 </a:t>
            </a:r>
          </a:p>
          <a:p>
            <a:endParaRPr dirty="0"/>
          </a:p>
          <a:p>
            <a:r>
              <a:rPr dirty="0"/>
              <a:t>DOMAIN = Values: contrast estimate SE </a:t>
            </a:r>
            <a:r>
              <a:rPr dirty="0" err="1"/>
              <a:t>df</a:t>
            </a:r>
            <a:r>
              <a:rPr dirty="0"/>
              <a:t> </a:t>
            </a:r>
            <a:r>
              <a:rPr dirty="0" err="1"/>
              <a:t>t.ratio</a:t>
            </a:r>
            <a:r>
              <a:rPr dirty="0"/>
              <a:t> </a:t>
            </a:r>
            <a:r>
              <a:rPr dirty="0" err="1"/>
              <a:t>p.value</a:t>
            </a:r>
            <a:r>
              <a:rPr dirty="0"/>
              <a:t> </a:t>
            </a:r>
          </a:p>
          <a:p>
            <a:r>
              <a:rPr dirty="0"/>
              <a:t>Past - Future 0.19752790 0.02525902 3935.86 7.820 &lt;.0001 </a:t>
            </a:r>
          </a:p>
          <a:p>
            <a:endParaRPr dirty="0"/>
          </a:p>
          <a:p>
            <a:r>
              <a:rPr dirty="0"/>
              <a:t>DOMAIN = Life: </a:t>
            </a:r>
          </a:p>
          <a:p>
            <a:r>
              <a:rPr dirty="0"/>
              <a:t>contrast estimate SE </a:t>
            </a:r>
            <a:r>
              <a:rPr dirty="0" err="1"/>
              <a:t>df</a:t>
            </a:r>
            <a:r>
              <a:rPr dirty="0"/>
              <a:t> </a:t>
            </a:r>
            <a:r>
              <a:rPr dirty="0" err="1"/>
              <a:t>t.ratio</a:t>
            </a:r>
            <a:r>
              <a:rPr dirty="0"/>
              <a:t> </a:t>
            </a:r>
            <a:r>
              <a:rPr dirty="0" err="1"/>
              <a:t>p.value</a:t>
            </a:r>
            <a:r>
              <a:rPr dirty="0"/>
              <a:t> </a:t>
            </a:r>
          </a:p>
          <a:p>
            <a:r>
              <a:rPr dirty="0"/>
              <a:t>Past - Future 0.11322255 0.02525902 3935.86 4.482 &lt;.0001</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79494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xfrm>
            <a:off x="381000" y="685800"/>
            <a:ext cx="6096000" cy="3429000"/>
          </a:xfrm>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r>
              <a:rPr lang="en-CA" dirty="0"/>
              <a:t>Significant d</a:t>
            </a:r>
            <a:r>
              <a:rPr dirty="0" err="1"/>
              <a:t>omain</a:t>
            </a:r>
            <a:r>
              <a:rPr dirty="0"/>
              <a:t>-specific </a:t>
            </a:r>
            <a:r>
              <a:rPr lang="en-CA" dirty="0"/>
              <a:t>correlations broken down by domain</a:t>
            </a:r>
            <a:endParaRPr dirty="0"/>
          </a:p>
          <a:p>
            <a:endParaRPr dirty="0"/>
          </a:p>
          <a:p>
            <a:r>
              <a:rPr dirty="0"/>
              <a:t>Var 1 	var 2	s. rho	p</a:t>
            </a:r>
          </a:p>
          <a:p>
            <a:r>
              <a:rPr lang="en-US" sz="1200" b="0" i="0" u="none" strike="noStrike" dirty="0" err="1">
                <a:effectLst/>
                <a:latin typeface="+mn-lt"/>
                <a:ea typeface="+mn-ea"/>
                <a:cs typeface="+mn-cs"/>
                <a:sym typeface="Calibri"/>
              </a:rPr>
              <a:t>ehi_life_mean</a:t>
            </a:r>
            <a:r>
              <a:rPr lang="en-US" dirty="0">
                <a:effectLst/>
              </a:rPr>
              <a:t> </a:t>
            </a:r>
            <a:r>
              <a:rPr lang="en-US" sz="1200" b="0" i="0" u="none" strike="noStrike" dirty="0" err="1">
                <a:effectLst/>
                <a:latin typeface="+mn-lt"/>
                <a:ea typeface="+mn-ea"/>
                <a:cs typeface="+mn-cs"/>
                <a:sym typeface="Calibri"/>
              </a:rPr>
              <a:t>AOT_total</a:t>
            </a:r>
            <a:r>
              <a:rPr lang="en-US" dirty="0">
                <a:effectLst/>
              </a:rPr>
              <a:t> </a:t>
            </a:r>
            <a:r>
              <a:rPr lang="en-US" sz="1200" b="0" i="0" u="none" strike="noStrike" dirty="0">
                <a:effectLst/>
                <a:latin typeface="+mn-lt"/>
                <a:ea typeface="+mn-ea"/>
                <a:cs typeface="+mn-cs"/>
                <a:sym typeface="Calibri"/>
              </a:rPr>
              <a:t>0.072949943</a:t>
            </a:r>
            <a:r>
              <a:rPr lang="en-US" dirty="0">
                <a:effectLst/>
              </a:rPr>
              <a:t> </a:t>
            </a:r>
            <a:r>
              <a:rPr lang="en-US" sz="1200" b="0" i="0" u="none" strike="noStrike" dirty="0">
                <a:effectLst/>
                <a:latin typeface="+mn-lt"/>
                <a:ea typeface="+mn-ea"/>
                <a:cs typeface="+mn-cs"/>
                <a:sym typeface="Calibri"/>
              </a:rPr>
              <a:t>0.017369</a:t>
            </a:r>
            <a:r>
              <a:rPr lang="en-US" dirty="0">
                <a:effectLst/>
              </a:rPr>
              <a:t> </a:t>
            </a:r>
          </a:p>
          <a:p>
            <a:r>
              <a:rPr lang="en-US" sz="1200" b="0" i="0" u="none" strike="noStrike" dirty="0" err="1">
                <a:effectLst/>
                <a:latin typeface="+mn-lt"/>
                <a:ea typeface="+mn-ea"/>
                <a:cs typeface="+mn-cs"/>
                <a:sym typeface="Calibri"/>
              </a:rPr>
              <a:t>ehi_pref_mean</a:t>
            </a:r>
            <a:r>
              <a:rPr lang="en-US" dirty="0">
                <a:effectLst/>
              </a:rPr>
              <a:t> </a:t>
            </a:r>
            <a:r>
              <a:rPr lang="en-US" sz="1200" b="0" i="0" u="none" strike="noStrike" dirty="0" err="1">
                <a:effectLst/>
                <a:latin typeface="+mn-lt"/>
                <a:ea typeface="+mn-ea"/>
                <a:cs typeface="+mn-cs"/>
                <a:sym typeface="Calibri"/>
              </a:rPr>
              <a:t>CRT_correct</a:t>
            </a:r>
            <a:r>
              <a:rPr lang="en-US" dirty="0">
                <a:effectLst/>
              </a:rPr>
              <a:t> </a:t>
            </a:r>
            <a:r>
              <a:rPr lang="en-US" sz="1200" b="0" i="0" u="none" strike="noStrike" dirty="0">
                <a:effectLst/>
                <a:latin typeface="+mn-lt"/>
                <a:ea typeface="+mn-ea"/>
                <a:cs typeface="+mn-cs"/>
                <a:sym typeface="Calibri"/>
              </a:rPr>
              <a:t>0.068917794</a:t>
            </a:r>
            <a:r>
              <a:rPr lang="en-US" dirty="0">
                <a:effectLst/>
              </a:rPr>
              <a:t> </a:t>
            </a:r>
            <a:r>
              <a:rPr lang="en-US" sz="1200" b="0" i="0" u="none" strike="noStrike" dirty="0">
                <a:effectLst/>
                <a:latin typeface="+mn-lt"/>
                <a:ea typeface="+mn-ea"/>
                <a:cs typeface="+mn-cs"/>
                <a:sym typeface="Calibri"/>
              </a:rPr>
              <a:t>0.02464</a:t>
            </a:r>
            <a:r>
              <a:rPr lang="en-US" dirty="0">
                <a:effectLst/>
              </a:rPr>
              <a:t> </a:t>
            </a:r>
          </a:p>
          <a:p>
            <a:r>
              <a:rPr lang="en-US" sz="1200" b="0" i="0" u="none" strike="noStrike" dirty="0" err="1">
                <a:effectLst/>
                <a:latin typeface="+mn-lt"/>
                <a:ea typeface="+mn-ea"/>
                <a:cs typeface="+mn-cs"/>
                <a:sym typeface="Calibri"/>
              </a:rPr>
              <a:t>ehi_pref_mean</a:t>
            </a:r>
            <a:r>
              <a:rPr lang="en-US" dirty="0">
                <a:effectLst/>
              </a:rPr>
              <a:t> </a:t>
            </a:r>
            <a:r>
              <a:rPr lang="en-US" sz="1200" b="0" i="0" u="none" strike="noStrike" dirty="0" err="1">
                <a:effectLst/>
                <a:latin typeface="+mn-lt"/>
                <a:ea typeface="+mn-ea"/>
                <a:cs typeface="+mn-cs"/>
                <a:sym typeface="Calibri"/>
              </a:rPr>
              <a:t>CRT_int</a:t>
            </a:r>
            <a:r>
              <a:rPr lang="en-US" dirty="0">
                <a:effectLst/>
              </a:rPr>
              <a:t> </a:t>
            </a:r>
            <a:r>
              <a:rPr lang="en-US" sz="1200" b="0" i="0" u="none" strike="noStrike" dirty="0">
                <a:effectLst/>
                <a:latin typeface="+mn-lt"/>
                <a:ea typeface="+mn-ea"/>
                <a:cs typeface="+mn-cs"/>
                <a:sym typeface="Calibri"/>
              </a:rPr>
              <a:t>-0.064728497</a:t>
            </a:r>
            <a:r>
              <a:rPr lang="en-US" dirty="0">
                <a:effectLst/>
              </a:rPr>
              <a:t> </a:t>
            </a:r>
            <a:r>
              <a:rPr lang="en-US" sz="1200" b="0" i="0" u="none" strike="noStrike" dirty="0">
                <a:effectLst/>
                <a:latin typeface="+mn-lt"/>
                <a:ea typeface="+mn-ea"/>
                <a:cs typeface="+mn-cs"/>
                <a:sym typeface="Calibri"/>
              </a:rPr>
              <a:t>0.034848</a:t>
            </a:r>
            <a:r>
              <a:rPr lang="en-US" dirty="0">
                <a:effectLst/>
              </a:rPr>
              <a:t> </a:t>
            </a:r>
            <a:endParaRPr lang="en-US" dirty="0"/>
          </a:p>
          <a:p>
            <a:endParaRPr lang="en-US" dirty="0"/>
          </a:p>
          <a:p>
            <a:r>
              <a:rPr lang="en-US" dirty="0"/>
              <a:t>Significant domain-general correlations broken down by domain</a:t>
            </a:r>
          </a:p>
          <a:p>
            <a:endParaRPr dirty="0"/>
          </a:p>
          <a:p>
            <a:r>
              <a:rPr dirty="0"/>
              <a:t>Var 1	         var 2	s. rho	p</a:t>
            </a:r>
            <a:endParaRPr lang="en-CA" dirty="0"/>
          </a:p>
          <a:p>
            <a:r>
              <a:rPr lang="en-US" sz="1200" b="0" i="0" u="none" strike="noStrike" dirty="0" err="1">
                <a:effectLst/>
                <a:latin typeface="+mn-lt"/>
                <a:ea typeface="+mn-ea"/>
                <a:cs typeface="+mn-cs"/>
                <a:sym typeface="Calibri"/>
              </a:rPr>
              <a:t>eohiDGEN_life</a:t>
            </a:r>
            <a:r>
              <a:rPr lang="en-US" dirty="0">
                <a:effectLst/>
              </a:rPr>
              <a:t> </a:t>
            </a:r>
            <a:r>
              <a:rPr lang="en-US" sz="1200" b="0" i="0" u="none" strike="noStrike" dirty="0" err="1">
                <a:effectLst/>
                <a:latin typeface="+mn-lt"/>
                <a:ea typeface="+mn-ea"/>
                <a:cs typeface="+mn-cs"/>
                <a:sym typeface="Calibri"/>
              </a:rPr>
              <a:t>AOT_total</a:t>
            </a:r>
            <a:r>
              <a:rPr lang="en-US" dirty="0">
                <a:effectLst/>
              </a:rPr>
              <a:t> </a:t>
            </a:r>
            <a:r>
              <a:rPr lang="en-US" sz="1200" b="0" i="0" u="none" strike="noStrike" dirty="0">
                <a:effectLst/>
                <a:latin typeface="+mn-lt"/>
                <a:ea typeface="+mn-ea"/>
                <a:cs typeface="+mn-cs"/>
                <a:sym typeface="Calibri"/>
              </a:rPr>
              <a:t>0.117946108</a:t>
            </a:r>
            <a:r>
              <a:rPr lang="en-US" dirty="0">
                <a:effectLst/>
              </a:rPr>
              <a:t> </a:t>
            </a:r>
            <a:r>
              <a:rPr lang="en-US" sz="1200" b="0" i="0" u="none" strike="noStrike" dirty="0">
                <a:effectLst/>
                <a:latin typeface="+mn-lt"/>
                <a:ea typeface="+mn-ea"/>
                <a:cs typeface="+mn-cs"/>
                <a:sym typeface="Calibri"/>
              </a:rPr>
              <a:t>0.000116</a:t>
            </a:r>
            <a:r>
              <a:rPr lang="en-US" dirty="0">
                <a:effectLst/>
              </a:rPr>
              <a:t> </a:t>
            </a:r>
            <a:endParaRPr dirty="0"/>
          </a:p>
          <a:p>
            <a:r>
              <a:rPr lang="en-CA" sz="1200" b="0" i="0" u="none" strike="noStrike" dirty="0" err="1">
                <a:effectLst/>
                <a:latin typeface="+mn-lt"/>
                <a:ea typeface="+mn-ea"/>
                <a:cs typeface="+mn-cs"/>
                <a:sym typeface="Calibri"/>
              </a:rPr>
              <a:t>eohiDGEN_pers</a:t>
            </a:r>
            <a:r>
              <a:rPr lang="en-CA" dirty="0">
                <a:effectLst/>
              </a:rPr>
              <a:t> </a:t>
            </a:r>
            <a:r>
              <a:rPr lang="en-CA" sz="1200" b="0" i="0" u="none" strike="noStrike" dirty="0" err="1">
                <a:effectLst/>
                <a:latin typeface="+mn-lt"/>
                <a:ea typeface="+mn-ea"/>
                <a:cs typeface="+mn-cs"/>
                <a:sym typeface="Calibri"/>
              </a:rPr>
              <a:t>AOT_total</a:t>
            </a:r>
            <a:r>
              <a:rPr lang="en-CA" dirty="0">
                <a:effectLst/>
              </a:rPr>
              <a:t> </a:t>
            </a:r>
            <a:r>
              <a:rPr lang="en-CA" sz="1200" b="0" i="0" u="none" strike="noStrike" dirty="0">
                <a:effectLst/>
                <a:latin typeface="+mn-lt"/>
                <a:ea typeface="+mn-ea"/>
                <a:cs typeface="+mn-cs"/>
                <a:sym typeface="Calibri"/>
              </a:rPr>
              <a:t>0.091596281</a:t>
            </a:r>
            <a:r>
              <a:rPr lang="en-CA" dirty="0">
                <a:effectLst/>
              </a:rPr>
              <a:t> </a:t>
            </a:r>
            <a:r>
              <a:rPr lang="en-CA" sz="1200" b="0" i="0" u="none" strike="noStrike" dirty="0">
                <a:effectLst/>
                <a:latin typeface="+mn-lt"/>
                <a:ea typeface="+mn-ea"/>
                <a:cs typeface="+mn-cs"/>
                <a:sym typeface="Calibri"/>
              </a:rPr>
              <a:t>0.002798</a:t>
            </a:r>
            <a:r>
              <a:rPr lang="en-CA" dirty="0">
                <a:effectLst/>
              </a:rPr>
              <a:t> </a:t>
            </a:r>
          </a:p>
          <a:p>
            <a:r>
              <a:rPr lang="en-CA" sz="1200" b="0" i="0" u="none" strike="noStrike" dirty="0" err="1">
                <a:effectLst/>
                <a:latin typeface="+mn-lt"/>
                <a:ea typeface="+mn-ea"/>
                <a:cs typeface="+mn-cs"/>
                <a:sym typeface="Calibri"/>
              </a:rPr>
              <a:t>eohiDGEN_pref</a:t>
            </a:r>
            <a:r>
              <a:rPr lang="en-CA" dirty="0">
                <a:effectLst/>
              </a:rPr>
              <a:t> </a:t>
            </a:r>
            <a:r>
              <a:rPr lang="en-CA" sz="1200" b="0" i="0" u="none" strike="noStrike" dirty="0" err="1">
                <a:effectLst/>
                <a:latin typeface="+mn-lt"/>
                <a:ea typeface="+mn-ea"/>
                <a:cs typeface="+mn-cs"/>
                <a:sym typeface="Calibri"/>
              </a:rPr>
              <a:t>AOT_total</a:t>
            </a:r>
            <a:r>
              <a:rPr lang="en-CA" dirty="0">
                <a:effectLst/>
              </a:rPr>
              <a:t> </a:t>
            </a:r>
            <a:r>
              <a:rPr lang="en-CA" sz="1200" b="0" i="0" u="none" strike="noStrike" dirty="0">
                <a:effectLst/>
                <a:latin typeface="+mn-lt"/>
                <a:ea typeface="+mn-ea"/>
                <a:cs typeface="+mn-cs"/>
                <a:sym typeface="Calibri"/>
              </a:rPr>
              <a:t>0.068355715</a:t>
            </a:r>
            <a:r>
              <a:rPr lang="en-CA" dirty="0">
                <a:effectLst/>
              </a:rPr>
              <a:t> </a:t>
            </a:r>
            <a:r>
              <a:rPr lang="en-CA" sz="1200" b="0" i="0" u="none" strike="noStrike" dirty="0">
                <a:effectLst/>
                <a:latin typeface="+mn-lt"/>
                <a:ea typeface="+mn-ea"/>
                <a:cs typeface="+mn-cs"/>
                <a:sym typeface="Calibri"/>
              </a:rPr>
              <a:t>0.025838</a:t>
            </a:r>
            <a:r>
              <a:rPr lang="en-CA" dirty="0">
                <a:effectLst/>
              </a:rPr>
              <a:t> </a:t>
            </a:r>
          </a:p>
          <a:p>
            <a:r>
              <a:rPr lang="en-CA" sz="1200" b="0" i="0" u="none" strike="noStrike" dirty="0" err="1">
                <a:effectLst/>
                <a:latin typeface="+mn-lt"/>
                <a:ea typeface="+mn-ea"/>
                <a:cs typeface="+mn-cs"/>
                <a:sym typeface="Calibri"/>
              </a:rPr>
              <a:t>eohiDGEN_val</a:t>
            </a:r>
            <a:r>
              <a:rPr lang="en-CA" dirty="0">
                <a:effectLst/>
              </a:rPr>
              <a:t> </a:t>
            </a:r>
            <a:r>
              <a:rPr lang="en-CA" sz="1200" b="0" i="0" u="none" strike="noStrike" dirty="0" err="1">
                <a:effectLst/>
                <a:latin typeface="+mn-lt"/>
                <a:ea typeface="+mn-ea"/>
                <a:cs typeface="+mn-cs"/>
                <a:sym typeface="Calibri"/>
              </a:rPr>
              <a:t>AOT_total</a:t>
            </a:r>
            <a:r>
              <a:rPr lang="en-CA" dirty="0">
                <a:effectLst/>
              </a:rPr>
              <a:t> </a:t>
            </a:r>
            <a:r>
              <a:rPr lang="en-CA" sz="1200" b="0" i="0" u="none" strike="noStrike" dirty="0">
                <a:effectLst/>
                <a:latin typeface="+mn-lt"/>
                <a:ea typeface="+mn-ea"/>
                <a:cs typeface="+mn-cs"/>
                <a:sym typeface="Calibri"/>
              </a:rPr>
              <a:t>0.103955004</a:t>
            </a:r>
            <a:r>
              <a:rPr lang="en-CA" dirty="0">
                <a:effectLst/>
              </a:rPr>
              <a:t> </a:t>
            </a:r>
            <a:r>
              <a:rPr lang="en-CA" sz="1200" b="0" i="0" u="none" strike="noStrike" dirty="0">
                <a:effectLst/>
                <a:latin typeface="+mn-lt"/>
                <a:ea typeface="+mn-ea"/>
                <a:cs typeface="+mn-cs"/>
                <a:sym typeface="Calibri"/>
              </a:rPr>
              <a:t>0.000687</a:t>
            </a:r>
            <a:r>
              <a:rPr lang="en-CA" dirty="0">
                <a:effectLst/>
              </a:rPr>
              <a:t> </a:t>
            </a:r>
          </a:p>
          <a:p>
            <a:r>
              <a:rPr lang="en-CA" sz="1200" b="0" i="0" u="none" strike="noStrike" dirty="0" err="1">
                <a:effectLst/>
                <a:latin typeface="+mn-lt"/>
                <a:ea typeface="+mn-ea"/>
                <a:cs typeface="+mn-cs"/>
                <a:sym typeface="Calibri"/>
              </a:rPr>
              <a:t>eohiDGEN_val</a:t>
            </a:r>
            <a:r>
              <a:rPr lang="en-CA" dirty="0">
                <a:effectLst/>
              </a:rPr>
              <a:t> </a:t>
            </a:r>
            <a:r>
              <a:rPr lang="en-CA" sz="1200" b="0" i="0" u="none" strike="noStrike" dirty="0" err="1">
                <a:effectLst/>
                <a:latin typeface="+mn-lt"/>
                <a:ea typeface="+mn-ea"/>
                <a:cs typeface="+mn-cs"/>
                <a:sym typeface="Calibri"/>
              </a:rPr>
              <a:t>CRT_correct</a:t>
            </a:r>
            <a:r>
              <a:rPr lang="en-CA" dirty="0">
                <a:effectLst/>
              </a:rPr>
              <a:t> </a:t>
            </a:r>
            <a:r>
              <a:rPr lang="en-CA" sz="1200" b="0" i="0" u="none" strike="noStrike" dirty="0">
                <a:effectLst/>
                <a:latin typeface="+mn-lt"/>
                <a:ea typeface="+mn-ea"/>
                <a:cs typeface="+mn-cs"/>
                <a:sym typeface="Calibri"/>
              </a:rPr>
              <a:t>0.074789341</a:t>
            </a:r>
            <a:r>
              <a:rPr lang="en-CA" dirty="0">
                <a:effectLst/>
              </a:rPr>
              <a:t> </a:t>
            </a:r>
            <a:r>
              <a:rPr lang="en-CA" sz="1200" b="0" i="0" u="none" strike="noStrike" dirty="0">
                <a:effectLst/>
                <a:latin typeface="+mn-lt"/>
                <a:ea typeface="+mn-ea"/>
                <a:cs typeface="+mn-cs"/>
                <a:sym typeface="Calibri"/>
              </a:rPr>
              <a:t>0.01473</a:t>
            </a:r>
            <a:r>
              <a:rPr lang="en-CA" dirty="0">
                <a:effectLst/>
              </a:rPr>
              <a:t> </a:t>
            </a:r>
          </a:p>
          <a:p>
            <a:r>
              <a:rPr lang="en-CA" sz="1200" b="0" i="0" u="none" strike="noStrike" dirty="0" err="1">
                <a:effectLst/>
                <a:latin typeface="+mn-lt"/>
                <a:ea typeface="+mn-ea"/>
                <a:cs typeface="+mn-cs"/>
                <a:sym typeface="Calibri"/>
              </a:rPr>
              <a:t>eohiDGEN_val</a:t>
            </a:r>
            <a:r>
              <a:rPr lang="en-CA" dirty="0">
                <a:effectLst/>
              </a:rPr>
              <a:t> </a:t>
            </a:r>
            <a:r>
              <a:rPr lang="en-CA" sz="1200" b="0" i="0" u="none" strike="noStrike" dirty="0" err="1">
                <a:effectLst/>
                <a:latin typeface="+mn-lt"/>
                <a:ea typeface="+mn-ea"/>
                <a:cs typeface="+mn-cs"/>
                <a:sym typeface="Calibri"/>
              </a:rPr>
              <a:t>CRT_int</a:t>
            </a:r>
            <a:r>
              <a:rPr lang="en-CA" dirty="0">
                <a:effectLst/>
              </a:rPr>
              <a:t> </a:t>
            </a:r>
            <a:r>
              <a:rPr lang="en-CA" sz="1200" b="0" i="0" u="none" strike="noStrike" dirty="0">
                <a:effectLst/>
                <a:latin typeface="+mn-lt"/>
                <a:ea typeface="+mn-ea"/>
                <a:cs typeface="+mn-cs"/>
                <a:sym typeface="Calibri"/>
              </a:rPr>
              <a:t>-0.06044435</a:t>
            </a:r>
            <a:r>
              <a:rPr lang="en-CA" dirty="0">
                <a:effectLst/>
              </a:rPr>
              <a:t> </a:t>
            </a:r>
            <a:r>
              <a:rPr lang="en-CA" sz="1200" b="0" i="0" u="none" strike="noStrike" dirty="0">
                <a:effectLst/>
                <a:latin typeface="+mn-lt"/>
                <a:ea typeface="+mn-ea"/>
                <a:cs typeface="+mn-cs"/>
                <a:sym typeface="Calibri"/>
              </a:rPr>
              <a:t>0.048816</a:t>
            </a:r>
            <a:r>
              <a:rPr lang="en-CA" dirty="0">
                <a:effectLst/>
              </a:rPr>
              <a:t> </a:t>
            </a:r>
          </a:p>
          <a:p>
            <a:endParaRPr lang="en-CA" dirty="0">
              <a:effectLst/>
            </a:endParaRPr>
          </a:p>
          <a:p>
            <a:r>
              <a:rPr lang="en-CA" dirty="0">
                <a:effectLst/>
              </a:rPr>
              <a:t>In case anyone asks, these are the CRT questions:</a:t>
            </a:r>
          </a:p>
          <a:p>
            <a:pPr marL="228600" indent="-228600">
              <a:buFont typeface="+mj-lt"/>
              <a:buAutoNum type="arabicPeriod"/>
            </a:pPr>
            <a:r>
              <a:rPr lang="en-US" sz="1200" b="0" i="0" dirty="0">
                <a:effectLst/>
                <a:latin typeface="+mn-lt"/>
                <a:ea typeface="+mn-ea"/>
                <a:cs typeface="+mn-cs"/>
                <a:sym typeface="Calibri"/>
              </a:rPr>
              <a:t>A bat and a ball cost $1.10 in total. The bat costs $1.00 more than the ball. How much does the ball cost?</a:t>
            </a:r>
          </a:p>
          <a:p>
            <a:pPr marL="228600" lvl="3" indent="-228600">
              <a:buFont typeface="Arial" panose="020B0604020202020204" pitchFamily="34" charset="0"/>
              <a:buChar char="•"/>
            </a:pPr>
            <a:r>
              <a:rPr lang="en-US" sz="1200" b="0" i="0" dirty="0">
                <a:effectLst/>
                <a:latin typeface="+mn-lt"/>
                <a:ea typeface="+mn-ea"/>
                <a:cs typeface="+mn-cs"/>
                <a:sym typeface="Calibri"/>
              </a:rPr>
              <a:t>Correct response: 5 cents</a:t>
            </a:r>
          </a:p>
          <a:p>
            <a:pPr marL="228600" lvl="3" indent="-228600">
              <a:buFont typeface="Arial" panose="020B0604020202020204" pitchFamily="34" charset="0"/>
              <a:buChar char="•"/>
            </a:pPr>
            <a:r>
              <a:rPr lang="en-US" sz="1200" b="0" i="0" dirty="0">
                <a:effectLst/>
                <a:latin typeface="+mn-lt"/>
                <a:ea typeface="+mn-ea"/>
                <a:cs typeface="+mn-cs"/>
                <a:sym typeface="Calibri"/>
              </a:rPr>
              <a:t>Intuitive response: 10 cents </a:t>
            </a:r>
          </a:p>
          <a:p>
            <a:pPr marL="0" lvl="3" indent="0">
              <a:buFont typeface="Arial" panose="020B0604020202020204" pitchFamily="34" charset="0"/>
              <a:buNone/>
            </a:pPr>
            <a:endParaRPr lang="en-US" sz="1200" b="0" i="0" dirty="0">
              <a:effectLst/>
              <a:latin typeface="+mn-lt"/>
              <a:ea typeface="+mn-ea"/>
              <a:cs typeface="+mn-cs"/>
              <a:sym typeface="Calibri"/>
            </a:endParaRPr>
          </a:p>
          <a:p>
            <a:pPr marL="228600" indent="-228600">
              <a:buFont typeface="+mj-lt"/>
              <a:buAutoNum type="arabicPeriod"/>
            </a:pPr>
            <a:r>
              <a:rPr lang="en-US" sz="1200" b="0" i="0" dirty="0">
                <a:effectLst/>
                <a:latin typeface="+mn-lt"/>
                <a:ea typeface="+mn-ea"/>
                <a:cs typeface="+mn-cs"/>
                <a:sym typeface="Calibri"/>
              </a:rPr>
              <a:t>If it takes 5 machines 5 minutes to make 5 widgets, how long would it take 100 machines to make 100 widgets?</a:t>
            </a:r>
          </a:p>
          <a:p>
            <a:pPr marL="228600" lvl="3" indent="-228600">
              <a:buFont typeface="Arial" panose="020B0604020202020204" pitchFamily="34" charset="0"/>
              <a:buChar char="•"/>
            </a:pPr>
            <a:r>
              <a:rPr lang="en-US" sz="1200" b="0" i="0" dirty="0">
                <a:effectLst/>
                <a:latin typeface="+mn-lt"/>
                <a:ea typeface="+mn-ea"/>
                <a:cs typeface="+mn-cs"/>
                <a:sym typeface="Calibri"/>
              </a:rPr>
              <a:t>Correct response: 5 minutes</a:t>
            </a:r>
          </a:p>
          <a:p>
            <a:pPr marL="228600" lvl="3" indent="-228600">
              <a:buFont typeface="Arial" panose="020B0604020202020204" pitchFamily="34" charset="0"/>
              <a:buChar char="•"/>
            </a:pPr>
            <a:r>
              <a:rPr lang="en-US" sz="1200" b="0" i="0" dirty="0">
                <a:effectLst/>
                <a:latin typeface="+mn-lt"/>
                <a:ea typeface="+mn-ea"/>
                <a:cs typeface="+mn-cs"/>
                <a:sym typeface="Calibri"/>
              </a:rPr>
              <a:t>Intuitive response: 100 minutes</a:t>
            </a:r>
          </a:p>
          <a:p>
            <a:pPr marL="0" indent="0">
              <a:buFont typeface="+mj-lt"/>
              <a:buNone/>
            </a:pPr>
            <a:endParaRPr lang="en-US" sz="1200" b="0" i="0" dirty="0">
              <a:effectLst/>
              <a:latin typeface="+mn-lt"/>
              <a:ea typeface="+mn-ea"/>
              <a:cs typeface="+mn-cs"/>
              <a:sym typeface="Calibri"/>
            </a:endParaRPr>
          </a:p>
          <a:p>
            <a:pPr marL="228600" indent="-228600">
              <a:buFont typeface="+mj-lt"/>
              <a:buAutoNum type="arabicPeriod"/>
            </a:pPr>
            <a:r>
              <a:rPr lang="en-US" sz="1200" b="0" i="0" dirty="0">
                <a:effectLst/>
                <a:latin typeface="+mn-lt"/>
                <a:ea typeface="+mn-ea"/>
                <a:cs typeface="+mn-cs"/>
                <a:sym typeface="Calibri"/>
              </a:rPr>
              <a:t>In a lake, there is a patch of lily pads. Every day, the patch doubles in size. If it takes 48 days for the patch to cover the entire lake, how long would it take for the patch to cover half of the lake?</a:t>
            </a:r>
          </a:p>
          <a:p>
            <a:pPr marL="228600" lvl="3" indent="-228600">
              <a:buFont typeface="Arial" panose="020B0604020202020204" pitchFamily="34" charset="0"/>
              <a:buChar char="•"/>
            </a:pPr>
            <a:r>
              <a:rPr lang="en-US" sz="1200" b="0" i="0" dirty="0">
                <a:effectLst/>
                <a:latin typeface="+mn-lt"/>
                <a:ea typeface="+mn-ea"/>
                <a:cs typeface="+mn-cs"/>
                <a:sym typeface="Calibri"/>
              </a:rPr>
              <a:t>Correct response: 47 days</a:t>
            </a:r>
          </a:p>
          <a:p>
            <a:pPr marL="228600" lvl="3" indent="-228600">
              <a:buFont typeface="Arial" panose="020B0604020202020204" pitchFamily="34" charset="0"/>
              <a:buChar char="•"/>
            </a:pPr>
            <a:r>
              <a:rPr lang="en-US" sz="1200" b="0" i="0" dirty="0">
                <a:effectLst/>
                <a:latin typeface="+mn-lt"/>
                <a:ea typeface="+mn-ea"/>
                <a:cs typeface="+mn-cs"/>
                <a:sym typeface="Calibri"/>
              </a:rPr>
              <a:t>Intuitive response: 24 days</a:t>
            </a:r>
          </a:p>
          <a:p>
            <a:pPr marL="228600" indent="-228600">
              <a:buFont typeface="+mj-lt"/>
              <a:buAutoNum type="arabicPeriod"/>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075730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t>34,016 = # of participants x # of individual predictions = 1063 x 32 </a:t>
            </a:r>
          </a:p>
          <a:p>
            <a:endParaRPr lang="en-CA" dirty="0"/>
          </a:p>
          <a:p>
            <a:r>
              <a:rPr lang="en-CA" dirty="0"/>
              <a:t>Brier score was amended when participants chose answer “False” so that all scores are expressed in a consistent frame (“True”). </a:t>
            </a:r>
          </a:p>
        </p:txBody>
      </p:sp>
    </p:spTree>
    <p:extLst>
      <p:ext uri="{BB962C8B-B14F-4D97-AF65-F5344CB8AC3E}">
        <p14:creationId xmlns:p14="http://schemas.microsoft.com/office/powerpoint/2010/main" val="1487458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sz="1200" b="0" i="0" u="none" strike="noStrike" dirty="0" err="1">
                <a:effectLst/>
                <a:latin typeface="+mn-lt"/>
                <a:ea typeface="+mn-ea"/>
                <a:cs typeface="+mn-cs"/>
                <a:sym typeface="Calibri"/>
              </a:rPr>
              <a:t>var_x</a:t>
            </a:r>
            <a:r>
              <a:rPr lang="en-CA" sz="1200" b="0" i="0" u="none" strike="noStrike" dirty="0">
                <a:effectLst/>
                <a:latin typeface="+mn-lt"/>
                <a:ea typeface="+mn-ea"/>
                <a:cs typeface="+mn-cs"/>
                <a:sym typeface="Calibri"/>
              </a:rPr>
              <a:t>            </a:t>
            </a:r>
            <a:r>
              <a:rPr lang="en-CA" dirty="0">
                <a:effectLst/>
              </a:rPr>
              <a:t>    </a:t>
            </a:r>
            <a:r>
              <a:rPr lang="en-CA" sz="1200" b="0" i="0" u="none" strike="noStrike" dirty="0" err="1">
                <a:effectLst/>
                <a:latin typeface="+mn-lt"/>
                <a:ea typeface="+mn-ea"/>
                <a:cs typeface="+mn-cs"/>
                <a:sym typeface="Calibri"/>
              </a:rPr>
              <a:t>var_y</a:t>
            </a:r>
            <a:r>
              <a:rPr lang="en-CA" dirty="0">
                <a:effectLst/>
              </a:rPr>
              <a:t>                      spearman </a:t>
            </a:r>
            <a:r>
              <a:rPr lang="en-CA" sz="1200" b="0" i="0" u="none" strike="noStrike" dirty="0">
                <a:effectLst/>
                <a:latin typeface="+mn-lt"/>
                <a:ea typeface="+mn-ea"/>
                <a:cs typeface="+mn-cs"/>
                <a:sym typeface="Calibri"/>
              </a:rPr>
              <a:t>r</a:t>
            </a:r>
            <a:r>
              <a:rPr lang="en-CA" dirty="0">
                <a:effectLst/>
              </a:rPr>
              <a:t>           </a:t>
            </a:r>
            <a:r>
              <a:rPr lang="en-CA" sz="1200" b="0" i="0" u="none" strike="noStrike" dirty="0">
                <a:effectLst/>
                <a:latin typeface="+mn-lt"/>
                <a:ea typeface="+mn-ea"/>
                <a:cs typeface="+mn-cs"/>
                <a:sym typeface="Calibri"/>
              </a:rPr>
              <a:t>p</a:t>
            </a:r>
            <a:r>
              <a:rPr lang="en-CA" dirty="0">
                <a:effectLst/>
              </a:rPr>
              <a:t> </a:t>
            </a:r>
          </a:p>
          <a:p>
            <a:endParaRPr lang="en-CA" dirty="0">
              <a:effectLst/>
            </a:endParaRPr>
          </a:p>
          <a:p>
            <a:r>
              <a:rPr lang="en-CA" sz="1200" b="0" i="0" u="none" strike="noStrike" dirty="0" err="1">
                <a:effectLst/>
                <a:latin typeface="+mn-lt"/>
                <a:ea typeface="+mn-ea"/>
                <a:cs typeface="+mn-cs"/>
                <a:sym typeface="Calibri"/>
              </a:rPr>
              <a:t>bs_hard</a:t>
            </a:r>
            <a:r>
              <a:rPr lang="en-CA" dirty="0">
                <a:effectLst/>
              </a:rPr>
              <a:t> </a:t>
            </a:r>
            <a:r>
              <a:rPr lang="en-CA" sz="1200" b="0" i="0" u="none" strike="noStrike" dirty="0" err="1">
                <a:effectLst/>
                <a:latin typeface="+mn-lt"/>
                <a:ea typeface="+mn-ea"/>
                <a:cs typeface="+mn-cs"/>
                <a:sym typeface="Calibri"/>
              </a:rPr>
              <a:t>cal</a:t>
            </a:r>
            <a:r>
              <a:rPr lang="en-CA" sz="1200" b="0" i="0" u="none" strike="noStrike" dirty="0">
                <a:effectLst/>
                <a:latin typeface="+mn-lt"/>
                <a:ea typeface="+mn-ea"/>
                <a:cs typeface="+mn-cs"/>
                <a:sym typeface="Calibri"/>
              </a:rPr>
              <a:t>     | _</a:t>
            </a:r>
            <a:r>
              <a:rPr lang="en-CA" sz="1200" b="0" i="0" u="none" strike="noStrike" dirty="0" err="1">
                <a:effectLst/>
                <a:latin typeface="+mn-lt"/>
                <a:ea typeface="+mn-ea"/>
                <a:cs typeface="+mn-cs"/>
                <a:sym typeface="Calibri"/>
              </a:rPr>
              <a:t>selfActual</a:t>
            </a:r>
            <a:r>
              <a:rPr lang="en-CA" dirty="0">
                <a:effectLst/>
              </a:rPr>
              <a:t>          </a:t>
            </a:r>
            <a:r>
              <a:rPr lang="en-CA" sz="1200" b="0" i="0" u="none" strike="noStrike" dirty="0">
                <a:effectLst/>
                <a:latin typeface="+mn-lt"/>
                <a:ea typeface="+mn-ea"/>
                <a:cs typeface="+mn-cs"/>
                <a:sym typeface="Calibri"/>
              </a:rPr>
              <a:t>0.351630149</a:t>
            </a:r>
            <a:r>
              <a:rPr lang="en-CA" dirty="0">
                <a:effectLst/>
              </a:rPr>
              <a:t> </a:t>
            </a:r>
            <a:r>
              <a:rPr lang="en-CA" sz="1200" b="0" i="0" u="none" strike="noStrike" dirty="0">
                <a:effectLst/>
                <a:latin typeface="+mn-lt"/>
                <a:ea typeface="+mn-ea"/>
                <a:cs typeface="+mn-cs"/>
                <a:sym typeface="Calibri"/>
              </a:rPr>
              <a:t>2.70487E-32</a:t>
            </a:r>
            <a:r>
              <a:rPr lang="en-CA" dirty="0">
                <a:effectLst/>
              </a:rPr>
              <a:t> </a:t>
            </a:r>
          </a:p>
          <a:p>
            <a:r>
              <a:rPr lang="en-CA" sz="1200" b="0" i="0" u="none" strike="noStrike" dirty="0" err="1">
                <a:effectLst/>
                <a:latin typeface="+mn-lt"/>
                <a:ea typeface="+mn-ea"/>
                <a:cs typeface="+mn-cs"/>
                <a:sym typeface="Calibri"/>
              </a:rPr>
              <a:t>cal_selfActual</a:t>
            </a:r>
            <a:r>
              <a:rPr lang="en-CA" dirty="0">
                <a:effectLst/>
              </a:rPr>
              <a:t> | </a:t>
            </a:r>
            <a:r>
              <a:rPr lang="en-CA" sz="1200" b="0" i="0" u="none" strike="noStrike" dirty="0" err="1">
                <a:effectLst/>
                <a:latin typeface="+mn-lt"/>
                <a:ea typeface="+mn-ea"/>
                <a:cs typeface="+mn-cs"/>
                <a:sym typeface="Calibri"/>
              </a:rPr>
              <a:t>ehi_val_mean</a:t>
            </a:r>
            <a:r>
              <a:rPr lang="en-CA" sz="1200" b="0" i="0" u="none" strike="noStrike" dirty="0">
                <a:effectLst/>
                <a:latin typeface="+mn-lt"/>
                <a:ea typeface="+mn-ea"/>
                <a:cs typeface="+mn-cs"/>
                <a:sym typeface="Calibri"/>
              </a:rPr>
              <a:t>    </a:t>
            </a:r>
            <a:r>
              <a:rPr lang="en-CA" dirty="0">
                <a:effectLst/>
              </a:rPr>
              <a:t> </a:t>
            </a:r>
            <a:r>
              <a:rPr lang="en-CA" sz="1200" b="0" i="0" u="none" strike="noStrike" dirty="0">
                <a:effectLst/>
                <a:latin typeface="+mn-lt"/>
                <a:ea typeface="+mn-ea"/>
                <a:cs typeface="+mn-cs"/>
                <a:sym typeface="Calibri"/>
              </a:rPr>
              <a:t>-0.099629152</a:t>
            </a:r>
            <a:r>
              <a:rPr lang="en-CA" dirty="0">
                <a:effectLst/>
              </a:rPr>
              <a:t> </a:t>
            </a:r>
            <a:r>
              <a:rPr lang="en-CA" sz="1200" b="0" i="0" u="none" strike="noStrike" dirty="0">
                <a:effectLst/>
                <a:latin typeface="+mn-lt"/>
                <a:ea typeface="+mn-ea"/>
                <a:cs typeface="+mn-cs"/>
                <a:sym typeface="Calibri"/>
              </a:rPr>
              <a:t>0.001143742</a:t>
            </a:r>
            <a:r>
              <a:rPr lang="en-CA" dirty="0">
                <a:effectLst/>
              </a:rPr>
              <a:t> </a:t>
            </a:r>
          </a:p>
          <a:p>
            <a:r>
              <a:rPr lang="en-CA" sz="1200" b="0" i="0" u="none" strike="noStrike" dirty="0" err="1">
                <a:effectLst/>
                <a:latin typeface="+mn-lt"/>
                <a:ea typeface="+mn-ea"/>
                <a:cs typeface="+mn-cs"/>
                <a:sym typeface="Calibri"/>
              </a:rPr>
              <a:t>bs_easy</a:t>
            </a:r>
            <a:r>
              <a:rPr lang="en-CA" sz="1200" b="0" i="0" u="none" strike="noStrike" dirty="0">
                <a:effectLst/>
                <a:latin typeface="+mn-lt"/>
                <a:ea typeface="+mn-ea"/>
                <a:cs typeface="+mn-cs"/>
                <a:sym typeface="Calibri"/>
              </a:rPr>
              <a:t>          |</a:t>
            </a:r>
            <a:r>
              <a:rPr lang="en-CA" dirty="0">
                <a:effectLst/>
              </a:rPr>
              <a:t> </a:t>
            </a:r>
            <a:r>
              <a:rPr lang="en-CA" sz="1200" b="0" i="0" u="none" strike="noStrike" dirty="0" err="1">
                <a:effectLst/>
                <a:latin typeface="+mn-lt"/>
                <a:ea typeface="+mn-ea"/>
                <a:cs typeface="+mn-cs"/>
                <a:sym typeface="Calibri"/>
              </a:rPr>
              <a:t>eohiDGEN_life</a:t>
            </a:r>
            <a:r>
              <a:rPr lang="en-CA" sz="1200" b="0" i="0" u="none" strike="noStrike" dirty="0">
                <a:effectLst/>
                <a:latin typeface="+mn-lt"/>
                <a:ea typeface="+mn-ea"/>
                <a:cs typeface="+mn-cs"/>
                <a:sym typeface="Calibri"/>
              </a:rPr>
              <a:t>  </a:t>
            </a:r>
            <a:r>
              <a:rPr lang="en-CA" dirty="0">
                <a:effectLst/>
              </a:rPr>
              <a:t> </a:t>
            </a:r>
            <a:r>
              <a:rPr lang="en-CA" sz="1200" b="0" i="0" u="none" strike="noStrike" dirty="0">
                <a:effectLst/>
                <a:latin typeface="+mn-lt"/>
                <a:ea typeface="+mn-ea"/>
                <a:cs typeface="+mn-cs"/>
                <a:sym typeface="Calibri"/>
              </a:rPr>
              <a:t>-0.087676604</a:t>
            </a:r>
            <a:r>
              <a:rPr lang="en-CA" dirty="0">
                <a:effectLst/>
              </a:rPr>
              <a:t> </a:t>
            </a:r>
            <a:r>
              <a:rPr lang="en-CA" sz="1200" b="0" i="0" u="none" strike="noStrike" dirty="0">
                <a:effectLst/>
                <a:latin typeface="+mn-lt"/>
                <a:ea typeface="+mn-ea"/>
                <a:cs typeface="+mn-cs"/>
                <a:sym typeface="Calibri"/>
              </a:rPr>
              <a:t>0.004226705</a:t>
            </a:r>
            <a:r>
              <a:rPr lang="en-CA" dirty="0">
                <a:effectLst/>
              </a:rPr>
              <a:t> </a:t>
            </a:r>
          </a:p>
          <a:p>
            <a:r>
              <a:rPr lang="en-CA" sz="1200" b="0" i="0" u="none" strike="noStrike" dirty="0" err="1">
                <a:effectLst/>
                <a:latin typeface="+mn-lt"/>
                <a:ea typeface="+mn-ea"/>
                <a:cs typeface="+mn-cs"/>
                <a:sym typeface="Calibri"/>
              </a:rPr>
              <a:t>cal_selfActual</a:t>
            </a:r>
            <a:r>
              <a:rPr lang="en-CA" dirty="0">
                <a:effectLst/>
              </a:rPr>
              <a:t> | </a:t>
            </a:r>
            <a:r>
              <a:rPr lang="en-CA" sz="1200" b="0" i="0" u="none" strike="noStrike" dirty="0" err="1">
                <a:effectLst/>
                <a:latin typeface="+mn-lt"/>
                <a:ea typeface="+mn-ea"/>
                <a:cs typeface="+mn-cs"/>
                <a:sym typeface="Calibri"/>
              </a:rPr>
              <a:t>ehi_pers_mean</a:t>
            </a:r>
            <a:r>
              <a:rPr lang="en-CA" dirty="0">
                <a:effectLst/>
              </a:rPr>
              <a:t>  </a:t>
            </a:r>
            <a:r>
              <a:rPr lang="en-CA" sz="1200" b="0" i="0" u="none" strike="noStrike" dirty="0">
                <a:effectLst/>
                <a:latin typeface="+mn-lt"/>
                <a:ea typeface="+mn-ea"/>
                <a:cs typeface="+mn-cs"/>
                <a:sym typeface="Calibri"/>
              </a:rPr>
              <a:t>-0.082807345</a:t>
            </a:r>
            <a:r>
              <a:rPr lang="en-CA" dirty="0">
                <a:effectLst/>
              </a:rPr>
              <a:t> </a:t>
            </a:r>
            <a:r>
              <a:rPr lang="en-CA" sz="1200" b="0" i="0" u="none" strike="noStrike" dirty="0">
                <a:effectLst/>
                <a:latin typeface="+mn-lt"/>
                <a:ea typeface="+mn-ea"/>
                <a:cs typeface="+mn-cs"/>
                <a:sym typeface="Calibri"/>
              </a:rPr>
              <a:t>0.006907147</a:t>
            </a:r>
            <a:r>
              <a:rPr lang="en-CA" dirty="0">
                <a:effectLst/>
              </a:rPr>
              <a:t> </a:t>
            </a:r>
            <a:endParaRPr lang="en-CA" dirty="0"/>
          </a:p>
        </p:txBody>
      </p:sp>
    </p:spTree>
    <p:extLst>
      <p:ext uri="{BB962C8B-B14F-4D97-AF65-F5344CB8AC3E}">
        <p14:creationId xmlns:p14="http://schemas.microsoft.com/office/powerpoint/2010/main" val="1076982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626F2-E9CD-87E7-5E34-0E8320E81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72C393-B806-BC64-EF4C-EC2DFDC0DA1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05CD6C1-A125-D95B-B351-8BB59F1A2C9C}"/>
              </a:ext>
            </a:extLst>
          </p:cNvPr>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4001248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Domain general question was still asked on a slider scale but 0 read “exactly the same” (versus “completely similar” in E1)</a:t>
            </a:r>
          </a:p>
          <a:p>
            <a:endParaRPr lang="en-CA" dirty="0"/>
          </a:p>
        </p:txBody>
      </p:sp>
    </p:spTree>
    <p:extLst>
      <p:ext uri="{BB962C8B-B14F-4D97-AF65-F5344CB8AC3E}">
        <p14:creationId xmlns:p14="http://schemas.microsoft.com/office/powerpoint/2010/main" val="121445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381000" y="685800"/>
            <a:ext cx="6096000" cy="3429000"/>
          </a:xfrm>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r>
              <a:rPr dirty="0"/>
              <a:t>Most contrasts are significant (only the first isn’t – the rest are bolded):</a:t>
            </a:r>
          </a:p>
          <a:p>
            <a:endParaRPr dirty="0"/>
          </a:p>
          <a:p>
            <a:r>
              <a:rPr dirty="0"/>
              <a:t>INTERVAL = 5, TEMPORAL_DO = 01PAST: </a:t>
            </a:r>
          </a:p>
          <a:p>
            <a:r>
              <a:rPr dirty="0"/>
              <a:t>contrast estimate SE </a:t>
            </a:r>
            <a:r>
              <a:rPr dirty="0" err="1"/>
              <a:t>df</a:t>
            </a:r>
            <a:r>
              <a:rPr dirty="0"/>
              <a:t> </a:t>
            </a:r>
            <a:r>
              <a:rPr dirty="0" err="1"/>
              <a:t>t.ratio</a:t>
            </a:r>
            <a:r>
              <a:rPr dirty="0"/>
              <a:t> </a:t>
            </a:r>
            <a:r>
              <a:rPr dirty="0" err="1"/>
              <a:t>p.value</a:t>
            </a:r>
            <a:r>
              <a:rPr dirty="0"/>
              <a:t> </a:t>
            </a:r>
          </a:p>
          <a:p>
            <a:r>
              <a:rPr dirty="0"/>
              <a:t>Past - Future -0.0199 0.0318 1023 -0.628 0.5301 </a:t>
            </a:r>
          </a:p>
          <a:p>
            <a:endParaRPr dirty="0"/>
          </a:p>
          <a:p>
            <a:pPr>
              <a:defRPr b="1"/>
            </a:pPr>
            <a:r>
              <a:rPr dirty="0"/>
              <a:t>INTERVAL = 10, TEMPORAL_DO = 01PAST: </a:t>
            </a:r>
          </a:p>
          <a:p>
            <a:r>
              <a:rPr dirty="0"/>
              <a:t>contrast estimate SE </a:t>
            </a:r>
            <a:r>
              <a:rPr dirty="0" err="1"/>
              <a:t>df</a:t>
            </a:r>
            <a:r>
              <a:rPr dirty="0"/>
              <a:t> </a:t>
            </a:r>
            <a:r>
              <a:rPr dirty="0" err="1"/>
              <a:t>t.ratio</a:t>
            </a:r>
            <a:r>
              <a:rPr dirty="0"/>
              <a:t> </a:t>
            </a:r>
            <a:r>
              <a:rPr dirty="0" err="1"/>
              <a:t>p.value</a:t>
            </a:r>
            <a:r>
              <a:rPr dirty="0"/>
              <a:t> </a:t>
            </a:r>
          </a:p>
          <a:p>
            <a:r>
              <a:rPr dirty="0"/>
              <a:t>Past - Future 0.0901 0.0318 1023 2.838 </a:t>
            </a:r>
            <a:r>
              <a:rPr b="1" dirty="0"/>
              <a:t>0.0046 </a:t>
            </a:r>
          </a:p>
          <a:p>
            <a:endParaRPr b="1" dirty="0"/>
          </a:p>
          <a:p>
            <a:pPr>
              <a:defRPr b="1"/>
            </a:pPr>
            <a:r>
              <a:rPr dirty="0"/>
              <a:t>INTERVAL = 5_10, TEMPORAL_DO = 01PAST: </a:t>
            </a:r>
          </a:p>
          <a:p>
            <a:r>
              <a:rPr dirty="0"/>
              <a:t>contrast estimate SE </a:t>
            </a:r>
            <a:r>
              <a:rPr dirty="0" err="1"/>
              <a:t>df</a:t>
            </a:r>
            <a:r>
              <a:rPr dirty="0"/>
              <a:t> </a:t>
            </a:r>
            <a:r>
              <a:rPr dirty="0" err="1"/>
              <a:t>t.ratio</a:t>
            </a:r>
            <a:r>
              <a:rPr dirty="0"/>
              <a:t> </a:t>
            </a:r>
            <a:r>
              <a:rPr dirty="0" err="1"/>
              <a:t>p.value</a:t>
            </a:r>
            <a:r>
              <a:rPr dirty="0"/>
              <a:t> </a:t>
            </a:r>
          </a:p>
          <a:p>
            <a:r>
              <a:rPr dirty="0"/>
              <a:t>Past - Future 0.2113 0.0318 1023 6.652 </a:t>
            </a:r>
            <a:r>
              <a:rPr b="1" dirty="0"/>
              <a:t>&lt;.0001 </a:t>
            </a:r>
          </a:p>
          <a:p>
            <a:endParaRPr b="1" dirty="0"/>
          </a:p>
          <a:p>
            <a:pPr>
              <a:defRPr b="1"/>
            </a:pPr>
            <a:r>
              <a:rPr dirty="0"/>
              <a:t>INTERVAL = 5, TEMPORAL_DO = 02FUT: </a:t>
            </a:r>
          </a:p>
          <a:p>
            <a:r>
              <a:rPr dirty="0"/>
              <a:t>contrast estimate SE </a:t>
            </a:r>
            <a:r>
              <a:rPr dirty="0" err="1"/>
              <a:t>df</a:t>
            </a:r>
            <a:r>
              <a:rPr dirty="0"/>
              <a:t> </a:t>
            </a:r>
            <a:r>
              <a:rPr dirty="0" err="1"/>
              <a:t>t.ratio</a:t>
            </a:r>
            <a:r>
              <a:rPr dirty="0"/>
              <a:t> </a:t>
            </a:r>
            <a:r>
              <a:rPr dirty="0" err="1"/>
              <a:t>p.value</a:t>
            </a:r>
            <a:r>
              <a:rPr dirty="0"/>
              <a:t> </a:t>
            </a:r>
          </a:p>
          <a:p>
            <a:r>
              <a:rPr dirty="0"/>
              <a:t>Past - Future 0.1536 0.0318 1023 4.829 </a:t>
            </a:r>
            <a:r>
              <a:rPr b="1" dirty="0"/>
              <a:t>&lt;.0001 </a:t>
            </a:r>
          </a:p>
          <a:p>
            <a:endParaRPr b="1" dirty="0"/>
          </a:p>
          <a:p>
            <a:pPr>
              <a:defRPr b="1"/>
            </a:pPr>
            <a:r>
              <a:rPr dirty="0"/>
              <a:t>INTERVAL = 10, TEMPORAL_DO = 02FUT: </a:t>
            </a:r>
          </a:p>
          <a:p>
            <a:r>
              <a:rPr dirty="0"/>
              <a:t>contrast estimate SE </a:t>
            </a:r>
            <a:r>
              <a:rPr dirty="0" err="1"/>
              <a:t>df</a:t>
            </a:r>
            <a:r>
              <a:rPr dirty="0"/>
              <a:t> </a:t>
            </a:r>
            <a:r>
              <a:rPr dirty="0" err="1"/>
              <a:t>t.ratio</a:t>
            </a:r>
            <a:r>
              <a:rPr dirty="0"/>
              <a:t> </a:t>
            </a:r>
            <a:r>
              <a:rPr dirty="0" err="1"/>
              <a:t>p.value</a:t>
            </a:r>
            <a:r>
              <a:rPr dirty="0"/>
              <a:t> </a:t>
            </a:r>
          </a:p>
          <a:p>
            <a:r>
              <a:rPr dirty="0"/>
              <a:t>Past - Future 0.1587 0.0318 1023 4.991 </a:t>
            </a:r>
            <a:r>
              <a:rPr b="1" dirty="0"/>
              <a:t>&lt;.0001 </a:t>
            </a:r>
          </a:p>
          <a:p>
            <a:endParaRPr b="1" dirty="0"/>
          </a:p>
          <a:p>
            <a:pPr>
              <a:defRPr b="1"/>
            </a:pPr>
            <a:r>
              <a:rPr dirty="0"/>
              <a:t>INTERVAL = 5_10, TEMPORAL_DO = 02FUT: </a:t>
            </a:r>
          </a:p>
          <a:p>
            <a:r>
              <a:rPr dirty="0"/>
              <a:t>contrast estimate SE </a:t>
            </a:r>
            <a:r>
              <a:rPr dirty="0" err="1"/>
              <a:t>df</a:t>
            </a:r>
            <a:r>
              <a:rPr dirty="0"/>
              <a:t> </a:t>
            </a:r>
            <a:r>
              <a:rPr dirty="0" err="1"/>
              <a:t>t.ratio</a:t>
            </a:r>
            <a:r>
              <a:rPr dirty="0"/>
              <a:t> </a:t>
            </a:r>
            <a:r>
              <a:rPr dirty="0" err="1"/>
              <a:t>p.value</a:t>
            </a:r>
            <a:r>
              <a:rPr dirty="0"/>
              <a:t> </a:t>
            </a:r>
          </a:p>
          <a:p>
            <a:r>
              <a:rPr dirty="0"/>
              <a:t>Past - Future 0.0916 0.0318 1023 2.880 </a:t>
            </a:r>
            <a:r>
              <a:rPr b="1" dirty="0"/>
              <a:t>0.0041</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xfrm>
            <a:off x="381000" y="685800"/>
            <a:ext cx="6096000" cy="3429000"/>
          </a:xfrm>
          <a:prstGeom prst="rect">
            <a:avLst/>
          </a:prstGeom>
        </p:spPr>
        <p:txBody>
          <a:bodyPr/>
          <a:lstStyle/>
          <a:p>
            <a:endParaRPr/>
          </a:p>
        </p:txBody>
      </p:sp>
      <p:sp>
        <p:nvSpPr>
          <p:cNvPr id="178" name="Shape 178"/>
          <p:cNvSpPr>
            <a:spLocks noGrp="1"/>
          </p:cNvSpPr>
          <p:nvPr>
            <p:ph type="body" sz="quarter" idx="1"/>
          </p:nvPr>
        </p:nvSpPr>
        <p:spPr>
          <a:prstGeom prst="rect">
            <a:avLst/>
          </a:prstGeom>
        </p:spPr>
        <p:txBody>
          <a:bodyPr/>
          <a:lstStyle/>
          <a:p>
            <a:r>
              <a:t>Significant contrasts: </a:t>
            </a:r>
          </a:p>
          <a:p>
            <a:endParaRPr/>
          </a:p>
          <a:p>
            <a:r>
              <a:t>temporal_DO = 01PAST, INTERVAL = 10: </a:t>
            </a:r>
          </a:p>
          <a:p>
            <a:r>
              <a:t>contrast estimate SE df t.ratio p.value </a:t>
            </a:r>
          </a:p>
          <a:p>
            <a:r>
              <a:t>Past - Future 0.4221 0.0999 1191 4.224 &lt;.0001</a:t>
            </a:r>
          </a:p>
          <a:p>
            <a:br/>
            <a:endParaRPr/>
          </a:p>
          <a:p>
            <a:r>
              <a:t>temporal_DO = 01PAST, INTERVAL = 5_10: </a:t>
            </a:r>
          </a:p>
          <a:p>
            <a:r>
              <a:t>contrast estimate SE df t.ratio p.value </a:t>
            </a:r>
          </a:p>
          <a:p>
            <a:r>
              <a:t>Past - Future 0.3616 0.0999 1191 3.618 0.0003 </a:t>
            </a:r>
          </a:p>
          <a:p>
            <a:endParaRPr/>
          </a:p>
          <a:p>
            <a:r>
              <a:t>temporal_DO = 02FUT, INTERVAL = 5_10: </a:t>
            </a:r>
          </a:p>
          <a:p>
            <a:r>
              <a:t>contrast estimate SE df t.ratio p.value </a:t>
            </a:r>
          </a:p>
          <a:p>
            <a:r>
              <a:t>Past - Future -0.2016 0.1000 1191 -2.014 0.0442</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sz="1200" b="0" i="0" u="none" strike="noStrike" dirty="0">
                <a:effectLst/>
                <a:latin typeface="+mn-lt"/>
                <a:ea typeface="+mn-ea"/>
                <a:cs typeface="+mn-cs"/>
                <a:sym typeface="Calibri"/>
              </a:rPr>
              <a:t>Variable1</a:t>
            </a:r>
            <a:r>
              <a:rPr lang="en-CA" dirty="0">
                <a:effectLst/>
              </a:rPr>
              <a:t> 	</a:t>
            </a:r>
            <a:r>
              <a:rPr lang="en-CA" sz="1200" b="0" i="0" u="none" strike="noStrike" dirty="0">
                <a:effectLst/>
                <a:latin typeface="+mn-lt"/>
                <a:ea typeface="+mn-ea"/>
                <a:cs typeface="+mn-cs"/>
                <a:sym typeface="Calibri"/>
              </a:rPr>
              <a:t>Variable2</a:t>
            </a:r>
            <a:r>
              <a:rPr lang="en-CA" dirty="0">
                <a:effectLst/>
              </a:rPr>
              <a:t> </a:t>
            </a:r>
            <a:r>
              <a:rPr lang="en-CA" sz="1200" b="0" i="0" u="none" strike="noStrike" dirty="0" err="1">
                <a:effectLst/>
                <a:latin typeface="+mn-lt"/>
                <a:ea typeface="+mn-ea"/>
                <a:cs typeface="+mn-cs"/>
                <a:sym typeface="Calibri"/>
              </a:rPr>
              <a:t>Spearman_r</a:t>
            </a:r>
            <a:r>
              <a:rPr lang="en-CA" dirty="0">
                <a:effectLst/>
              </a:rPr>
              <a:t> </a:t>
            </a:r>
            <a:r>
              <a:rPr lang="en-CA" sz="1200" b="0" i="0" u="none" strike="noStrike" dirty="0" err="1">
                <a:effectLst/>
                <a:latin typeface="+mn-lt"/>
                <a:ea typeface="+mn-ea"/>
                <a:cs typeface="+mn-cs"/>
                <a:sym typeface="Calibri"/>
              </a:rPr>
              <a:t>P_value</a:t>
            </a:r>
            <a:r>
              <a:rPr lang="en-CA" dirty="0">
                <a:effectLst/>
              </a:rPr>
              <a:t> </a:t>
            </a:r>
          </a:p>
          <a:p>
            <a:r>
              <a:rPr lang="en-CA" sz="1200" b="0" i="0" u="none" strike="noStrike" dirty="0">
                <a:effectLst/>
                <a:latin typeface="+mn-lt"/>
                <a:ea typeface="+mn-ea"/>
                <a:cs typeface="+mn-cs"/>
                <a:sym typeface="Calibri"/>
              </a:rPr>
              <a:t>ehiDGEN_5_Pers</a:t>
            </a:r>
            <a:r>
              <a:rPr lang="en-CA" dirty="0">
                <a:effectLst/>
              </a:rPr>
              <a:t> </a:t>
            </a:r>
            <a:r>
              <a:rPr lang="en-CA" sz="1200" b="0" i="0" u="none" strike="noStrike" dirty="0" err="1">
                <a:effectLst/>
                <a:latin typeface="+mn-lt"/>
                <a:ea typeface="+mn-ea"/>
                <a:cs typeface="+mn-cs"/>
                <a:sym typeface="Calibri"/>
              </a:rPr>
              <a:t>aot_total</a:t>
            </a:r>
            <a:r>
              <a:rPr lang="en-CA" dirty="0">
                <a:effectLst/>
              </a:rPr>
              <a:t> </a:t>
            </a:r>
            <a:r>
              <a:rPr lang="en-CA" sz="1200" b="0" i="0" u="none" strike="noStrike" dirty="0">
                <a:effectLst/>
                <a:latin typeface="+mn-lt"/>
                <a:ea typeface="+mn-ea"/>
                <a:cs typeface="+mn-cs"/>
                <a:sym typeface="Calibri"/>
              </a:rPr>
              <a:t>-0.136252077</a:t>
            </a:r>
            <a:r>
              <a:rPr lang="en-CA" dirty="0">
                <a:effectLst/>
              </a:rPr>
              <a:t> </a:t>
            </a:r>
            <a:r>
              <a:rPr lang="en-CA" sz="1200" b="0" i="0" u="none" strike="noStrike" dirty="0">
                <a:effectLst/>
                <a:latin typeface="+mn-lt"/>
                <a:ea typeface="+mn-ea"/>
                <a:cs typeface="+mn-cs"/>
                <a:sym typeface="Calibri"/>
              </a:rPr>
              <a:t>0.002533</a:t>
            </a:r>
            <a:r>
              <a:rPr lang="en-CA" dirty="0">
                <a:effectLst/>
              </a:rPr>
              <a:t> </a:t>
            </a:r>
          </a:p>
          <a:p>
            <a:r>
              <a:rPr lang="en-CA" sz="1200" b="0" i="0" u="none" strike="noStrike" dirty="0">
                <a:effectLst/>
                <a:latin typeface="+mn-lt"/>
                <a:ea typeface="+mn-ea"/>
                <a:cs typeface="+mn-cs"/>
                <a:sym typeface="Calibri"/>
              </a:rPr>
              <a:t>(ehiDGEN_5_Pers is the </a:t>
            </a:r>
            <a:r>
              <a:rPr lang="en-CA" sz="1200" b="0" i="0" u="none" strike="noStrike" dirty="0" err="1">
                <a:effectLst/>
                <a:latin typeface="+mn-lt"/>
                <a:ea typeface="+mn-ea"/>
                <a:cs typeface="+mn-cs"/>
                <a:sym typeface="Calibri"/>
              </a:rPr>
              <a:t>ehi</a:t>
            </a:r>
            <a:r>
              <a:rPr lang="en-CA" sz="1200" b="0" i="0" u="none" strike="noStrike" dirty="0">
                <a:effectLst/>
                <a:latin typeface="+mn-lt"/>
                <a:ea typeface="+mn-ea"/>
                <a:cs typeface="+mn-cs"/>
                <a:sym typeface="Calibri"/>
              </a:rPr>
              <a:t> effect for DGEN past 5 year – future 5 year in the personality domain)</a:t>
            </a:r>
          </a:p>
          <a:p>
            <a:endParaRPr lang="en-CA" sz="1200" b="0" i="0" u="none" strike="noStrike" dirty="0">
              <a:effectLst/>
              <a:latin typeface="+mn-lt"/>
              <a:ea typeface="+mn-ea"/>
              <a:cs typeface="+mn-cs"/>
              <a:sym typeface="Calibri"/>
            </a:endParaRPr>
          </a:p>
          <a:p>
            <a:r>
              <a:rPr lang="en-CA" sz="1200" b="0" i="0" u="none" strike="noStrike" dirty="0">
                <a:effectLst/>
                <a:latin typeface="+mn-lt"/>
                <a:ea typeface="+mn-ea"/>
                <a:cs typeface="+mn-cs"/>
                <a:sym typeface="Calibri"/>
              </a:rPr>
              <a:t>ehi5_pref_MEAN</a:t>
            </a:r>
            <a:r>
              <a:rPr lang="en-CA" dirty="0">
                <a:effectLst/>
              </a:rPr>
              <a:t> </a:t>
            </a:r>
            <a:r>
              <a:rPr lang="en-CA" sz="1200" b="0" i="0" u="none" strike="noStrike" dirty="0" err="1">
                <a:effectLst/>
                <a:latin typeface="+mn-lt"/>
                <a:ea typeface="+mn-ea"/>
                <a:cs typeface="+mn-cs"/>
                <a:sym typeface="Calibri"/>
              </a:rPr>
              <a:t>crt_int</a:t>
            </a:r>
            <a:r>
              <a:rPr lang="en-CA" dirty="0">
                <a:effectLst/>
              </a:rPr>
              <a:t> </a:t>
            </a:r>
            <a:r>
              <a:rPr lang="en-CA" sz="1200" b="0" i="0" u="none" strike="noStrike" dirty="0">
                <a:effectLst/>
                <a:latin typeface="+mn-lt"/>
                <a:ea typeface="+mn-ea"/>
                <a:cs typeface="+mn-cs"/>
                <a:sym typeface="Calibri"/>
              </a:rPr>
              <a:t>-0.111269786</a:t>
            </a:r>
            <a:r>
              <a:rPr lang="en-CA" dirty="0">
                <a:effectLst/>
              </a:rPr>
              <a:t> </a:t>
            </a:r>
            <a:r>
              <a:rPr lang="en-CA" sz="1200" b="0" i="0" u="none" strike="noStrike" dirty="0">
                <a:effectLst/>
                <a:latin typeface="+mn-lt"/>
                <a:ea typeface="+mn-ea"/>
                <a:cs typeface="+mn-cs"/>
                <a:sym typeface="Calibri"/>
              </a:rPr>
              <a:t>0.01382</a:t>
            </a:r>
            <a:r>
              <a:rPr lang="en-CA" dirty="0">
                <a:effectLst/>
              </a:rPr>
              <a:t> </a:t>
            </a:r>
          </a:p>
          <a:p>
            <a:r>
              <a:rPr lang="en-CA" sz="1200" b="0" i="0" u="none" strike="noStrike" dirty="0">
                <a:effectLst/>
                <a:latin typeface="+mn-lt"/>
                <a:ea typeface="+mn-ea"/>
                <a:cs typeface="+mn-cs"/>
                <a:sym typeface="Calibri"/>
              </a:rPr>
              <a:t>ehi5_pref_MEAN</a:t>
            </a:r>
            <a:r>
              <a:rPr lang="en-CA" dirty="0">
                <a:effectLst/>
              </a:rPr>
              <a:t> </a:t>
            </a:r>
            <a:r>
              <a:rPr lang="en-CA" sz="1200" b="0" i="0" u="none" strike="noStrike" dirty="0" err="1">
                <a:effectLst/>
                <a:latin typeface="+mn-lt"/>
                <a:ea typeface="+mn-ea"/>
                <a:cs typeface="+mn-cs"/>
                <a:sym typeface="Calibri"/>
              </a:rPr>
              <a:t>crt_correct</a:t>
            </a:r>
            <a:r>
              <a:rPr lang="en-CA" dirty="0">
                <a:effectLst/>
              </a:rPr>
              <a:t> </a:t>
            </a:r>
            <a:r>
              <a:rPr lang="en-CA" sz="1200" b="0" i="0" u="none" strike="noStrike" dirty="0">
                <a:effectLst/>
                <a:latin typeface="+mn-lt"/>
                <a:ea typeface="+mn-ea"/>
                <a:cs typeface="+mn-cs"/>
                <a:sym typeface="Calibri"/>
              </a:rPr>
              <a:t>0.092043471</a:t>
            </a:r>
            <a:r>
              <a:rPr lang="en-CA" dirty="0">
                <a:effectLst/>
              </a:rPr>
              <a:t> </a:t>
            </a:r>
            <a:r>
              <a:rPr lang="en-CA" sz="1200" b="0" i="0" u="none" strike="noStrike" dirty="0">
                <a:effectLst/>
                <a:latin typeface="+mn-lt"/>
                <a:ea typeface="+mn-ea"/>
                <a:cs typeface="+mn-cs"/>
                <a:sym typeface="Calibri"/>
              </a:rPr>
              <a:t>0.041901</a:t>
            </a:r>
            <a:r>
              <a:rPr lang="en-CA" dirty="0">
                <a:effectLst/>
              </a:rPr>
              <a:t> </a:t>
            </a:r>
          </a:p>
          <a:p>
            <a:r>
              <a:rPr lang="en-CA" dirty="0">
                <a:effectLst/>
              </a:rPr>
              <a:t>(ehi5_pref_MEAN is the mean of the </a:t>
            </a:r>
            <a:r>
              <a:rPr lang="en-CA" dirty="0" err="1">
                <a:effectLst/>
              </a:rPr>
              <a:t>ehi</a:t>
            </a:r>
            <a:r>
              <a:rPr lang="en-CA" dirty="0">
                <a:effectLst/>
              </a:rPr>
              <a:t> effects for each of the 5 items in preferences)</a:t>
            </a:r>
            <a:endParaRPr lang="en-CA" dirty="0"/>
          </a:p>
        </p:txBody>
      </p:sp>
    </p:spTree>
    <p:extLst>
      <p:ext uri="{BB962C8B-B14F-4D97-AF65-F5344CB8AC3E}">
        <p14:creationId xmlns:p14="http://schemas.microsoft.com/office/powerpoint/2010/main" val="3250399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7035870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ADM(DRDC) Cover Slide - S&amp;T Them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2" name="Picture 2" descr="Picture 2"/>
          <p:cNvPicPr>
            <a:picLocks noChangeAspect="1"/>
          </p:cNvPicPr>
          <p:nvPr/>
        </p:nvPicPr>
        <p:blipFill>
          <a:blip r:embed="rId3"/>
          <a:stretch>
            <a:fillRect/>
          </a:stretch>
        </p:blipFill>
        <p:spPr>
          <a:xfrm>
            <a:off x="0" y="0"/>
            <a:ext cx="9144000" cy="5165965"/>
          </a:xfrm>
          <a:prstGeom prst="rect">
            <a:avLst/>
          </a:prstGeom>
          <a:ln w="12700">
            <a:miter lim="400000"/>
          </a:ln>
        </p:spPr>
      </p:pic>
      <p:pic>
        <p:nvPicPr>
          <p:cNvPr id="13" name="Picture 1" descr="Picture 1"/>
          <p:cNvPicPr>
            <a:picLocks noChangeAspect="1"/>
          </p:cNvPicPr>
          <p:nvPr/>
        </p:nvPicPr>
        <p:blipFill>
          <a:blip r:embed="rId4"/>
          <a:stretch>
            <a:fillRect/>
          </a:stretch>
        </p:blipFill>
        <p:spPr>
          <a:xfrm>
            <a:off x="42762" y="0"/>
            <a:ext cx="9104240" cy="5143500"/>
          </a:xfrm>
          <a:prstGeom prst="rect">
            <a:avLst/>
          </a:prstGeom>
          <a:ln w="12700">
            <a:miter lim="400000"/>
          </a:ln>
        </p:spPr>
      </p:pic>
      <p:sp>
        <p:nvSpPr>
          <p:cNvPr id="14" name="Body Level One…"/>
          <p:cNvSpPr txBox="1">
            <a:spLocks noGrp="1"/>
          </p:cNvSpPr>
          <p:nvPr>
            <p:ph type="body" sz="quarter" idx="1"/>
          </p:nvPr>
        </p:nvSpPr>
        <p:spPr>
          <a:xfrm>
            <a:off x="300038" y="4268787"/>
            <a:ext cx="4791155" cy="369333"/>
          </a:xfrm>
          <a:prstGeom prst="rect">
            <a:avLst/>
          </a:prstGeom>
        </p:spPr>
        <p:txBody>
          <a:bodyPr/>
          <a:lstStyle>
            <a:lvl1pPr marL="0" indent="0" defTabSz="457200">
              <a:lnSpc>
                <a:spcPct val="100000"/>
              </a:lnSpc>
              <a:spcBef>
                <a:spcPts val="400"/>
              </a:spcBef>
              <a:buSzTx/>
              <a:buFontTx/>
              <a:buNone/>
              <a:defRPr sz="1800">
                <a:solidFill>
                  <a:srgbClr val="FFFFFF"/>
                </a:solidFill>
              </a:defRPr>
            </a:lvl1pPr>
            <a:lvl2pPr marL="640896" indent="-183696" defTabSz="457200">
              <a:lnSpc>
                <a:spcPct val="100000"/>
              </a:lnSpc>
              <a:spcBef>
                <a:spcPts val="400"/>
              </a:spcBef>
              <a:buFontTx/>
              <a:buChar char="–"/>
              <a:defRPr sz="1800">
                <a:solidFill>
                  <a:srgbClr val="FFFFFF"/>
                </a:solidFill>
              </a:defRPr>
            </a:lvl2pPr>
            <a:lvl3pPr marL="1085850" indent="-171450" defTabSz="457200">
              <a:lnSpc>
                <a:spcPct val="100000"/>
              </a:lnSpc>
              <a:spcBef>
                <a:spcPts val="400"/>
              </a:spcBef>
              <a:buFontTx/>
              <a:defRPr sz="1800">
                <a:solidFill>
                  <a:srgbClr val="FFFFFF"/>
                </a:solidFill>
              </a:defRPr>
            </a:lvl3pPr>
            <a:lvl4pPr marL="1577339" indent="-205739" defTabSz="457200">
              <a:lnSpc>
                <a:spcPct val="100000"/>
              </a:lnSpc>
              <a:spcBef>
                <a:spcPts val="400"/>
              </a:spcBef>
              <a:buFontTx/>
              <a:buChar char="–"/>
              <a:defRPr sz="1800">
                <a:solidFill>
                  <a:srgbClr val="FFFFFF"/>
                </a:solidFill>
              </a:defRPr>
            </a:lvl4pPr>
            <a:lvl5pPr marL="2034539" indent="-205739" defTabSz="457200">
              <a:lnSpc>
                <a:spcPct val="100000"/>
              </a:lnSpc>
              <a:spcBef>
                <a:spcPts val="400"/>
              </a:spcBef>
              <a:buFontTx/>
              <a:buChar cha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5" name="Text Placeholder 5"/>
          <p:cNvSpPr>
            <a:spLocks noGrp="1"/>
          </p:cNvSpPr>
          <p:nvPr>
            <p:ph type="body" sz="quarter" idx="21"/>
          </p:nvPr>
        </p:nvSpPr>
        <p:spPr>
          <a:xfrm>
            <a:off x="300037" y="1882775"/>
            <a:ext cx="5412786" cy="523221"/>
          </a:xfrm>
          <a:prstGeom prst="rect">
            <a:avLst/>
          </a:prstGeom>
        </p:spPr>
        <p:txBody>
          <a:bodyPr/>
          <a:lstStyle/>
          <a:p>
            <a:pPr marL="0" indent="0" defTabSz="457200">
              <a:lnSpc>
                <a:spcPct val="100000"/>
              </a:lnSpc>
              <a:spcBef>
                <a:spcPts val="600"/>
              </a:spcBef>
              <a:buSzTx/>
              <a:buFontTx/>
              <a:buNone/>
              <a:defRPr sz="2800" b="1">
                <a:solidFill>
                  <a:srgbClr val="194177"/>
                </a:solidFill>
              </a:defRPr>
            </a:pPr>
            <a:endParaRPr/>
          </a:p>
        </p:txBody>
      </p:sp>
      <p:sp>
        <p:nvSpPr>
          <p:cNvPr id="16" name="Text Placeholder 7"/>
          <p:cNvSpPr>
            <a:spLocks noGrp="1"/>
          </p:cNvSpPr>
          <p:nvPr>
            <p:ph type="body" sz="quarter" idx="22"/>
          </p:nvPr>
        </p:nvSpPr>
        <p:spPr>
          <a:xfrm>
            <a:off x="300036" y="2734492"/>
            <a:ext cx="5412787" cy="400111"/>
          </a:xfrm>
          <a:prstGeom prst="rect">
            <a:avLst/>
          </a:prstGeom>
        </p:spPr>
        <p:txBody>
          <a:bodyPr/>
          <a:lstStyle/>
          <a:p>
            <a:pPr marL="0" indent="0" defTabSz="457200">
              <a:lnSpc>
                <a:spcPct val="100000"/>
              </a:lnSpc>
              <a:spcBef>
                <a:spcPts val="400"/>
              </a:spcBef>
              <a:buSzTx/>
              <a:buFontTx/>
              <a:buNone/>
              <a:defRPr>
                <a:solidFill>
                  <a:srgbClr val="194177"/>
                </a:solidFill>
              </a:defRPr>
            </a:pPr>
            <a:endParaRPr/>
          </a:p>
        </p:txBody>
      </p:sp>
      <p:sp>
        <p:nvSpPr>
          <p:cNvPr id="17" name="Slide Number"/>
          <p:cNvSpPr txBox="1">
            <a:spLocks noGrp="1"/>
          </p:cNvSpPr>
          <p:nvPr>
            <p:ph type="sldNum" sz="quarter" idx="2"/>
          </p:nvPr>
        </p:nvSpPr>
        <p:spPr>
          <a:xfrm>
            <a:off x="4419600" y="4627562"/>
            <a:ext cx="2133600" cy="279401"/>
          </a:xfrm>
          <a:prstGeom prst="rect">
            <a:avLst/>
          </a:prstGeom>
        </p:spPr>
        <p:txBody>
          <a:bodyPr anchor="ctr"/>
          <a:lstStyle>
            <a:lvl1pPr>
              <a:defRPr sz="120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ADM(DRDC) Cover Slide - Corporate Them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24" name="Picture 2" descr="Picture 2"/>
          <p:cNvPicPr>
            <a:picLocks noChangeAspect="1"/>
          </p:cNvPicPr>
          <p:nvPr/>
        </p:nvPicPr>
        <p:blipFill>
          <a:blip r:embed="rId3"/>
          <a:stretch>
            <a:fillRect/>
          </a:stretch>
        </p:blipFill>
        <p:spPr>
          <a:xfrm>
            <a:off x="0" y="0"/>
            <a:ext cx="9144000" cy="5165965"/>
          </a:xfrm>
          <a:prstGeom prst="rect">
            <a:avLst/>
          </a:prstGeom>
          <a:ln w="12700">
            <a:miter lim="400000"/>
          </a:ln>
        </p:spPr>
      </p:pic>
      <p:pic>
        <p:nvPicPr>
          <p:cNvPr id="25" name="Picture 1" descr="Picture 1"/>
          <p:cNvPicPr>
            <a:picLocks noChangeAspect="1"/>
          </p:cNvPicPr>
          <p:nvPr/>
        </p:nvPicPr>
        <p:blipFill>
          <a:blip r:embed="rId4"/>
          <a:stretch>
            <a:fillRect/>
          </a:stretch>
        </p:blipFill>
        <p:spPr>
          <a:xfrm>
            <a:off x="39761" y="0"/>
            <a:ext cx="9104240" cy="5143500"/>
          </a:xfrm>
          <a:prstGeom prst="rect">
            <a:avLst/>
          </a:prstGeom>
          <a:ln w="12700">
            <a:miter lim="400000"/>
          </a:ln>
        </p:spPr>
      </p:pic>
      <p:sp>
        <p:nvSpPr>
          <p:cNvPr id="26" name="Body Level One…"/>
          <p:cNvSpPr txBox="1">
            <a:spLocks noGrp="1"/>
          </p:cNvSpPr>
          <p:nvPr>
            <p:ph type="body" sz="quarter" idx="1"/>
          </p:nvPr>
        </p:nvSpPr>
        <p:spPr>
          <a:xfrm>
            <a:off x="300038" y="4268787"/>
            <a:ext cx="4791155" cy="369333"/>
          </a:xfrm>
          <a:prstGeom prst="rect">
            <a:avLst/>
          </a:prstGeom>
        </p:spPr>
        <p:txBody>
          <a:bodyPr/>
          <a:lstStyle>
            <a:lvl1pPr marL="0" indent="0" defTabSz="457200">
              <a:lnSpc>
                <a:spcPct val="100000"/>
              </a:lnSpc>
              <a:spcBef>
                <a:spcPts val="400"/>
              </a:spcBef>
              <a:buSzTx/>
              <a:buFontTx/>
              <a:buNone/>
              <a:defRPr sz="1800"/>
            </a:lvl1pPr>
            <a:lvl2pPr marL="640896" indent="-183696" defTabSz="457200">
              <a:lnSpc>
                <a:spcPct val="100000"/>
              </a:lnSpc>
              <a:spcBef>
                <a:spcPts val="400"/>
              </a:spcBef>
              <a:buFontTx/>
              <a:buChar char="–"/>
              <a:defRPr sz="1800"/>
            </a:lvl2pPr>
            <a:lvl3pPr marL="1085850" indent="-171450" defTabSz="457200">
              <a:lnSpc>
                <a:spcPct val="100000"/>
              </a:lnSpc>
              <a:spcBef>
                <a:spcPts val="400"/>
              </a:spcBef>
              <a:buFontTx/>
              <a:defRPr sz="1800"/>
            </a:lvl3pPr>
            <a:lvl4pPr marL="1577339" indent="-205739" defTabSz="457200">
              <a:lnSpc>
                <a:spcPct val="100000"/>
              </a:lnSpc>
              <a:spcBef>
                <a:spcPts val="400"/>
              </a:spcBef>
              <a:buFontTx/>
              <a:buChar char="–"/>
              <a:defRPr sz="1800"/>
            </a:lvl4pPr>
            <a:lvl5pPr marL="2034539" indent="-205739" defTabSz="457200">
              <a:lnSpc>
                <a:spcPct val="100000"/>
              </a:lnSpc>
              <a:spcBef>
                <a:spcPts val="400"/>
              </a:spcBef>
              <a:buFontTx/>
              <a:buChar char="»"/>
              <a:defRPr sz="1800"/>
            </a:lvl5pPr>
          </a:lstStyle>
          <a:p>
            <a:r>
              <a:t>Body Level One</a:t>
            </a:r>
          </a:p>
          <a:p>
            <a:pPr lvl="1"/>
            <a:r>
              <a:t>Body Level Two</a:t>
            </a:r>
          </a:p>
          <a:p>
            <a:pPr lvl="2"/>
            <a:r>
              <a:t>Body Level Three</a:t>
            </a:r>
          </a:p>
          <a:p>
            <a:pPr lvl="3"/>
            <a:r>
              <a:t>Body Level Four</a:t>
            </a:r>
          </a:p>
          <a:p>
            <a:pPr lvl="4"/>
            <a:r>
              <a:t>Body Level Five</a:t>
            </a:r>
          </a:p>
        </p:txBody>
      </p:sp>
      <p:sp>
        <p:nvSpPr>
          <p:cNvPr id="27" name="Text Placeholder 5"/>
          <p:cNvSpPr>
            <a:spLocks noGrp="1"/>
          </p:cNvSpPr>
          <p:nvPr>
            <p:ph type="body" sz="quarter" idx="21"/>
          </p:nvPr>
        </p:nvSpPr>
        <p:spPr>
          <a:xfrm>
            <a:off x="300037" y="1882775"/>
            <a:ext cx="5412786" cy="523221"/>
          </a:xfrm>
          <a:prstGeom prst="rect">
            <a:avLst/>
          </a:prstGeom>
        </p:spPr>
        <p:txBody>
          <a:bodyPr/>
          <a:lstStyle/>
          <a:p>
            <a:pPr marL="0" indent="0" defTabSz="457200">
              <a:lnSpc>
                <a:spcPct val="100000"/>
              </a:lnSpc>
              <a:spcBef>
                <a:spcPts val="600"/>
              </a:spcBef>
              <a:buSzTx/>
              <a:buFontTx/>
              <a:buNone/>
              <a:defRPr sz="2800" b="1">
                <a:solidFill>
                  <a:srgbClr val="194177"/>
                </a:solidFill>
              </a:defRPr>
            </a:pPr>
            <a:endParaRPr/>
          </a:p>
        </p:txBody>
      </p:sp>
      <p:sp>
        <p:nvSpPr>
          <p:cNvPr id="28" name="Text Placeholder 7"/>
          <p:cNvSpPr>
            <a:spLocks noGrp="1"/>
          </p:cNvSpPr>
          <p:nvPr>
            <p:ph type="body" sz="quarter" idx="22"/>
          </p:nvPr>
        </p:nvSpPr>
        <p:spPr>
          <a:xfrm>
            <a:off x="300036" y="2734492"/>
            <a:ext cx="5412787" cy="400111"/>
          </a:xfrm>
          <a:prstGeom prst="rect">
            <a:avLst/>
          </a:prstGeom>
        </p:spPr>
        <p:txBody>
          <a:bodyPr/>
          <a:lstStyle/>
          <a:p>
            <a:pPr marL="0" indent="0" defTabSz="457200">
              <a:lnSpc>
                <a:spcPct val="100000"/>
              </a:lnSpc>
              <a:spcBef>
                <a:spcPts val="400"/>
              </a:spcBef>
              <a:buSzTx/>
              <a:buFontTx/>
              <a:buNone/>
              <a:defRPr>
                <a:solidFill>
                  <a:srgbClr val="194177"/>
                </a:solidFill>
              </a:defRPr>
            </a:pPr>
            <a:endParaRPr/>
          </a:p>
        </p:txBody>
      </p:sp>
      <p:sp>
        <p:nvSpPr>
          <p:cNvPr id="29" name="Slide Number"/>
          <p:cNvSpPr txBox="1">
            <a:spLocks noGrp="1"/>
          </p:cNvSpPr>
          <p:nvPr>
            <p:ph type="sldNum" sz="quarter" idx="2"/>
          </p:nvPr>
        </p:nvSpPr>
        <p:spPr>
          <a:xfrm>
            <a:off x="4419600" y="4627562"/>
            <a:ext cx="2133600" cy="279401"/>
          </a:xfrm>
          <a:prstGeom prst="rect">
            <a:avLst/>
          </a:prstGeom>
        </p:spPr>
        <p:txBody>
          <a:bodyPr anchor="ctr"/>
          <a:lstStyle>
            <a:lvl1pPr>
              <a:defRPr sz="120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ADM(DRDC) Cover Slide - Partnership Them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36" name="Picture 2" descr="Picture 2"/>
          <p:cNvPicPr>
            <a:picLocks noChangeAspect="1"/>
          </p:cNvPicPr>
          <p:nvPr/>
        </p:nvPicPr>
        <p:blipFill>
          <a:blip r:embed="rId3"/>
          <a:stretch>
            <a:fillRect/>
          </a:stretch>
        </p:blipFill>
        <p:spPr>
          <a:xfrm>
            <a:off x="0" y="0"/>
            <a:ext cx="9144000" cy="5165965"/>
          </a:xfrm>
          <a:prstGeom prst="rect">
            <a:avLst/>
          </a:prstGeom>
          <a:ln w="12700">
            <a:miter lim="400000"/>
          </a:ln>
        </p:spPr>
      </p:pic>
      <p:pic>
        <p:nvPicPr>
          <p:cNvPr id="37" name="Picture 4" descr="Picture 4"/>
          <p:cNvPicPr>
            <a:picLocks noChangeAspect="1"/>
          </p:cNvPicPr>
          <p:nvPr/>
        </p:nvPicPr>
        <p:blipFill>
          <a:blip r:embed="rId4"/>
          <a:stretch>
            <a:fillRect/>
          </a:stretch>
        </p:blipFill>
        <p:spPr>
          <a:xfrm>
            <a:off x="40821" y="0"/>
            <a:ext cx="9104239" cy="5143500"/>
          </a:xfrm>
          <a:prstGeom prst="rect">
            <a:avLst/>
          </a:prstGeom>
          <a:ln w="12700">
            <a:miter lim="400000"/>
          </a:ln>
        </p:spPr>
      </p:pic>
      <p:sp>
        <p:nvSpPr>
          <p:cNvPr id="38" name="Body Level One…"/>
          <p:cNvSpPr txBox="1">
            <a:spLocks noGrp="1"/>
          </p:cNvSpPr>
          <p:nvPr>
            <p:ph type="body" sz="quarter" idx="1"/>
          </p:nvPr>
        </p:nvSpPr>
        <p:spPr>
          <a:xfrm>
            <a:off x="300038" y="4268787"/>
            <a:ext cx="4791155" cy="369333"/>
          </a:xfrm>
          <a:prstGeom prst="rect">
            <a:avLst/>
          </a:prstGeom>
        </p:spPr>
        <p:txBody>
          <a:bodyPr/>
          <a:lstStyle>
            <a:lvl1pPr marL="0" indent="0" defTabSz="457200">
              <a:lnSpc>
                <a:spcPct val="100000"/>
              </a:lnSpc>
              <a:spcBef>
                <a:spcPts val="400"/>
              </a:spcBef>
              <a:buSzTx/>
              <a:buFontTx/>
              <a:buNone/>
              <a:defRPr sz="1800">
                <a:solidFill>
                  <a:srgbClr val="FFFFFF"/>
                </a:solidFill>
              </a:defRPr>
            </a:lvl1pPr>
            <a:lvl2pPr marL="640896" indent="-183696" defTabSz="457200">
              <a:lnSpc>
                <a:spcPct val="100000"/>
              </a:lnSpc>
              <a:spcBef>
                <a:spcPts val="400"/>
              </a:spcBef>
              <a:buFontTx/>
              <a:buChar char="–"/>
              <a:defRPr sz="1800">
                <a:solidFill>
                  <a:srgbClr val="FFFFFF"/>
                </a:solidFill>
              </a:defRPr>
            </a:lvl2pPr>
            <a:lvl3pPr marL="1085850" indent="-171450" defTabSz="457200">
              <a:lnSpc>
                <a:spcPct val="100000"/>
              </a:lnSpc>
              <a:spcBef>
                <a:spcPts val="400"/>
              </a:spcBef>
              <a:buFontTx/>
              <a:defRPr sz="1800">
                <a:solidFill>
                  <a:srgbClr val="FFFFFF"/>
                </a:solidFill>
              </a:defRPr>
            </a:lvl3pPr>
            <a:lvl4pPr marL="1577339" indent="-205739" defTabSz="457200">
              <a:lnSpc>
                <a:spcPct val="100000"/>
              </a:lnSpc>
              <a:spcBef>
                <a:spcPts val="400"/>
              </a:spcBef>
              <a:buFontTx/>
              <a:buChar char="–"/>
              <a:defRPr sz="1800">
                <a:solidFill>
                  <a:srgbClr val="FFFFFF"/>
                </a:solidFill>
              </a:defRPr>
            </a:lvl4pPr>
            <a:lvl5pPr marL="2034539" indent="-205739" defTabSz="457200">
              <a:lnSpc>
                <a:spcPct val="100000"/>
              </a:lnSpc>
              <a:spcBef>
                <a:spcPts val="400"/>
              </a:spcBef>
              <a:buFontTx/>
              <a:buChar cha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9" name="Text Placeholder 5"/>
          <p:cNvSpPr>
            <a:spLocks noGrp="1"/>
          </p:cNvSpPr>
          <p:nvPr>
            <p:ph type="body" sz="quarter" idx="21"/>
          </p:nvPr>
        </p:nvSpPr>
        <p:spPr>
          <a:xfrm>
            <a:off x="300037" y="1882775"/>
            <a:ext cx="5412786" cy="523221"/>
          </a:xfrm>
          <a:prstGeom prst="rect">
            <a:avLst/>
          </a:prstGeom>
        </p:spPr>
        <p:txBody>
          <a:bodyPr/>
          <a:lstStyle/>
          <a:p>
            <a:pPr marL="0" indent="0" defTabSz="457200">
              <a:lnSpc>
                <a:spcPct val="100000"/>
              </a:lnSpc>
              <a:spcBef>
                <a:spcPts val="600"/>
              </a:spcBef>
              <a:buSzTx/>
              <a:buFontTx/>
              <a:buNone/>
              <a:defRPr sz="2800" b="1">
                <a:solidFill>
                  <a:srgbClr val="194177"/>
                </a:solidFill>
              </a:defRPr>
            </a:pPr>
            <a:endParaRPr/>
          </a:p>
        </p:txBody>
      </p:sp>
      <p:sp>
        <p:nvSpPr>
          <p:cNvPr id="40" name="Text Placeholder 7"/>
          <p:cNvSpPr>
            <a:spLocks noGrp="1"/>
          </p:cNvSpPr>
          <p:nvPr>
            <p:ph type="body" sz="quarter" idx="22"/>
          </p:nvPr>
        </p:nvSpPr>
        <p:spPr>
          <a:xfrm>
            <a:off x="300036" y="2734492"/>
            <a:ext cx="5412787" cy="400111"/>
          </a:xfrm>
          <a:prstGeom prst="rect">
            <a:avLst/>
          </a:prstGeom>
        </p:spPr>
        <p:txBody>
          <a:bodyPr/>
          <a:lstStyle/>
          <a:p>
            <a:pPr marL="0" indent="0" defTabSz="457200">
              <a:lnSpc>
                <a:spcPct val="100000"/>
              </a:lnSpc>
              <a:spcBef>
                <a:spcPts val="400"/>
              </a:spcBef>
              <a:buSzTx/>
              <a:buFontTx/>
              <a:buNone/>
              <a:defRPr>
                <a:solidFill>
                  <a:srgbClr val="194177"/>
                </a:solidFill>
              </a:defRPr>
            </a:pPr>
            <a:endParaRPr/>
          </a:p>
        </p:txBody>
      </p:sp>
      <p:sp>
        <p:nvSpPr>
          <p:cNvPr id="41" name="Slide Number"/>
          <p:cNvSpPr txBox="1">
            <a:spLocks noGrp="1"/>
          </p:cNvSpPr>
          <p:nvPr>
            <p:ph type="sldNum" sz="quarter" idx="2"/>
          </p:nvPr>
        </p:nvSpPr>
        <p:spPr>
          <a:xfrm>
            <a:off x="4419600" y="4627562"/>
            <a:ext cx="2133600" cy="279401"/>
          </a:xfrm>
          <a:prstGeom prst="rect">
            <a:avLst/>
          </a:prstGeom>
        </p:spPr>
        <p:txBody>
          <a:bodyPr anchor="ctr"/>
          <a:lstStyle>
            <a:lvl1pPr>
              <a:defRPr sz="120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ADM(DRDC) Cover Slide - Basic">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8" name="Picture 2" descr="Picture 2"/>
          <p:cNvPicPr>
            <a:picLocks noChangeAspect="1"/>
          </p:cNvPicPr>
          <p:nvPr/>
        </p:nvPicPr>
        <p:blipFill>
          <a:blip r:embed="rId3"/>
          <a:stretch>
            <a:fillRect/>
          </a:stretch>
        </p:blipFill>
        <p:spPr>
          <a:xfrm>
            <a:off x="0" y="0"/>
            <a:ext cx="9144000" cy="5165965"/>
          </a:xfrm>
          <a:prstGeom prst="rect">
            <a:avLst/>
          </a:prstGeom>
          <a:ln w="12700">
            <a:miter lim="400000"/>
          </a:ln>
        </p:spPr>
      </p:pic>
      <p:sp>
        <p:nvSpPr>
          <p:cNvPr id="49" name="Body Level One…"/>
          <p:cNvSpPr txBox="1">
            <a:spLocks noGrp="1"/>
          </p:cNvSpPr>
          <p:nvPr>
            <p:ph type="body" sz="quarter" idx="1"/>
          </p:nvPr>
        </p:nvSpPr>
        <p:spPr>
          <a:xfrm>
            <a:off x="300038" y="4268787"/>
            <a:ext cx="4791155" cy="369333"/>
          </a:xfrm>
          <a:prstGeom prst="rect">
            <a:avLst/>
          </a:prstGeom>
        </p:spPr>
        <p:txBody>
          <a:bodyPr/>
          <a:lstStyle>
            <a:lvl1pPr marL="0" indent="0" defTabSz="457200">
              <a:lnSpc>
                <a:spcPct val="100000"/>
              </a:lnSpc>
              <a:spcBef>
                <a:spcPts val="400"/>
              </a:spcBef>
              <a:buSzTx/>
              <a:buFontTx/>
              <a:buNone/>
              <a:defRPr sz="1800"/>
            </a:lvl1pPr>
            <a:lvl2pPr marL="640896" indent="-183696" defTabSz="457200">
              <a:lnSpc>
                <a:spcPct val="100000"/>
              </a:lnSpc>
              <a:spcBef>
                <a:spcPts val="400"/>
              </a:spcBef>
              <a:buFontTx/>
              <a:buChar char="–"/>
              <a:defRPr sz="1800"/>
            </a:lvl2pPr>
            <a:lvl3pPr marL="1085850" indent="-171450" defTabSz="457200">
              <a:lnSpc>
                <a:spcPct val="100000"/>
              </a:lnSpc>
              <a:spcBef>
                <a:spcPts val="400"/>
              </a:spcBef>
              <a:buFontTx/>
              <a:defRPr sz="1800"/>
            </a:lvl3pPr>
            <a:lvl4pPr marL="1577339" indent="-205739" defTabSz="457200">
              <a:lnSpc>
                <a:spcPct val="100000"/>
              </a:lnSpc>
              <a:spcBef>
                <a:spcPts val="400"/>
              </a:spcBef>
              <a:buFontTx/>
              <a:buChar char="–"/>
              <a:defRPr sz="1800"/>
            </a:lvl4pPr>
            <a:lvl5pPr marL="2034539" indent="-205739" defTabSz="457200">
              <a:lnSpc>
                <a:spcPct val="100000"/>
              </a:lnSpc>
              <a:spcBef>
                <a:spcPts val="400"/>
              </a:spcBef>
              <a:buFontTx/>
              <a:buChar char="»"/>
              <a:defRPr sz="1800"/>
            </a:lvl5pPr>
          </a:lstStyle>
          <a:p>
            <a:r>
              <a:t>Body Level One</a:t>
            </a:r>
          </a:p>
          <a:p>
            <a:pPr lvl="1"/>
            <a:r>
              <a:t>Body Level Two</a:t>
            </a:r>
          </a:p>
          <a:p>
            <a:pPr lvl="2"/>
            <a:r>
              <a:t>Body Level Three</a:t>
            </a:r>
          </a:p>
          <a:p>
            <a:pPr lvl="3"/>
            <a:r>
              <a:t>Body Level Four</a:t>
            </a:r>
          </a:p>
          <a:p>
            <a:pPr lvl="4"/>
            <a:r>
              <a:t>Body Level Five</a:t>
            </a:r>
          </a:p>
        </p:txBody>
      </p:sp>
      <p:sp>
        <p:nvSpPr>
          <p:cNvPr id="50" name="Text Placeholder 5"/>
          <p:cNvSpPr>
            <a:spLocks noGrp="1"/>
          </p:cNvSpPr>
          <p:nvPr>
            <p:ph type="body" sz="quarter" idx="21"/>
          </p:nvPr>
        </p:nvSpPr>
        <p:spPr>
          <a:xfrm>
            <a:off x="300037" y="1882775"/>
            <a:ext cx="5412786" cy="523221"/>
          </a:xfrm>
          <a:prstGeom prst="rect">
            <a:avLst/>
          </a:prstGeom>
        </p:spPr>
        <p:txBody>
          <a:bodyPr/>
          <a:lstStyle/>
          <a:p>
            <a:pPr marL="0" indent="0" defTabSz="457200">
              <a:lnSpc>
                <a:spcPct val="100000"/>
              </a:lnSpc>
              <a:spcBef>
                <a:spcPts val="600"/>
              </a:spcBef>
              <a:buSzTx/>
              <a:buFontTx/>
              <a:buNone/>
              <a:defRPr sz="2800" b="1">
                <a:solidFill>
                  <a:srgbClr val="194177"/>
                </a:solidFill>
              </a:defRPr>
            </a:pPr>
            <a:endParaRPr/>
          </a:p>
        </p:txBody>
      </p:sp>
      <p:sp>
        <p:nvSpPr>
          <p:cNvPr id="51" name="Text Placeholder 7"/>
          <p:cNvSpPr>
            <a:spLocks noGrp="1"/>
          </p:cNvSpPr>
          <p:nvPr>
            <p:ph type="body" sz="quarter" idx="22"/>
          </p:nvPr>
        </p:nvSpPr>
        <p:spPr>
          <a:xfrm>
            <a:off x="300036" y="2734492"/>
            <a:ext cx="5412787" cy="400111"/>
          </a:xfrm>
          <a:prstGeom prst="rect">
            <a:avLst/>
          </a:prstGeom>
        </p:spPr>
        <p:txBody>
          <a:bodyPr/>
          <a:lstStyle/>
          <a:p>
            <a:pPr marL="0" indent="0" defTabSz="457200">
              <a:lnSpc>
                <a:spcPct val="100000"/>
              </a:lnSpc>
              <a:spcBef>
                <a:spcPts val="400"/>
              </a:spcBef>
              <a:buSzTx/>
              <a:buFontTx/>
              <a:buNone/>
              <a:defRPr>
                <a:solidFill>
                  <a:srgbClr val="194177"/>
                </a:solidFill>
              </a:defRPr>
            </a:pPr>
            <a:endParaRPr/>
          </a:p>
        </p:txBody>
      </p:sp>
      <p:sp>
        <p:nvSpPr>
          <p:cNvPr id="52" name="Slide Number"/>
          <p:cNvSpPr txBox="1">
            <a:spLocks noGrp="1"/>
          </p:cNvSpPr>
          <p:nvPr>
            <p:ph type="sldNum" sz="quarter" idx="2"/>
          </p:nvPr>
        </p:nvSpPr>
        <p:spPr>
          <a:xfrm>
            <a:off x="4419600" y="4627562"/>
            <a:ext cx="2133600" cy="279401"/>
          </a:xfrm>
          <a:prstGeom prst="rect">
            <a:avLst/>
          </a:prstGeom>
        </p:spPr>
        <p:txBody>
          <a:bodyPr anchor="ctr"/>
          <a:lstStyle>
            <a:lvl1pPr>
              <a:defRPr sz="120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ADM(DRDC) Internal Slide Design 2">
    <p:spTree>
      <p:nvGrpSpPr>
        <p:cNvPr id="1" name=""/>
        <p:cNvGrpSpPr/>
        <p:nvPr/>
      </p:nvGrpSpPr>
      <p:grpSpPr>
        <a:xfrm>
          <a:off x="0" y="0"/>
          <a:ext cx="0" cy="0"/>
          <a:chOff x="0" y="0"/>
          <a:chExt cx="0" cy="0"/>
        </a:xfrm>
      </p:grpSpPr>
      <p:sp>
        <p:nvSpPr>
          <p:cNvPr id="59" name="Title Text"/>
          <p:cNvSpPr txBox="1">
            <a:spLocks noGrp="1"/>
          </p:cNvSpPr>
          <p:nvPr>
            <p:ph type="title"/>
          </p:nvPr>
        </p:nvSpPr>
        <p:spPr>
          <a:prstGeom prst="rect">
            <a:avLst/>
          </a:prstGeom>
        </p:spPr>
        <p:txBody>
          <a:bodyPr/>
          <a:lstStyle/>
          <a:p>
            <a:r>
              <a:t>Title Text</a:t>
            </a:r>
          </a:p>
        </p:txBody>
      </p:sp>
      <p:sp>
        <p:nvSpPr>
          <p:cNvPr id="60"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ADM(DRDC) Internal Slide Design 4">
    <p:spTree>
      <p:nvGrpSpPr>
        <p:cNvPr id="1" name=""/>
        <p:cNvGrpSpPr/>
        <p:nvPr/>
      </p:nvGrpSpPr>
      <p:grpSpPr>
        <a:xfrm>
          <a:off x="0" y="0"/>
          <a:ext cx="0" cy="0"/>
          <a:chOff x="0" y="0"/>
          <a:chExt cx="0" cy="0"/>
        </a:xfrm>
      </p:grpSpPr>
      <p:sp>
        <p:nvSpPr>
          <p:cNvPr id="68" name="Body Level One…"/>
          <p:cNvSpPr txBox="1">
            <a:spLocks noGrp="1"/>
          </p:cNvSpPr>
          <p:nvPr>
            <p:ph type="body" sz="half" idx="1"/>
          </p:nvPr>
        </p:nvSpPr>
        <p:spPr>
          <a:xfrm>
            <a:off x="323689" y="1444893"/>
            <a:ext cx="4330073" cy="333977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9" name="Title Text"/>
          <p:cNvSpPr txBox="1">
            <a:spLocks noGrp="1"/>
          </p:cNvSpPr>
          <p:nvPr>
            <p:ph type="title"/>
          </p:nvPr>
        </p:nvSpPr>
        <p:spPr>
          <a:prstGeom prst="rect">
            <a:avLst/>
          </a:prstGeom>
        </p:spPr>
        <p:txBody>
          <a:bodyPr/>
          <a:lstStyle/>
          <a:p>
            <a:r>
              <a:t>Title Text</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ADM(DRDC) Internal Slide Design 5">
    <p:spTree>
      <p:nvGrpSpPr>
        <p:cNvPr id="1" name=""/>
        <p:cNvGrpSpPr/>
        <p:nvPr/>
      </p:nvGrpSpPr>
      <p:grpSpPr>
        <a:xfrm>
          <a:off x="0" y="0"/>
          <a:ext cx="0" cy="0"/>
          <a:chOff x="0" y="0"/>
          <a:chExt cx="0" cy="0"/>
        </a:xfrm>
      </p:grpSpPr>
      <p:pic>
        <p:nvPicPr>
          <p:cNvPr id="77" name="Picture 6" descr="Picture 6"/>
          <p:cNvPicPr>
            <a:picLocks noChangeAspect="1"/>
          </p:cNvPicPr>
          <p:nvPr/>
        </p:nvPicPr>
        <p:blipFill>
          <a:blip r:embed="rId2"/>
          <a:stretch>
            <a:fillRect/>
          </a:stretch>
        </p:blipFill>
        <p:spPr>
          <a:xfrm>
            <a:off x="0" y="-21966"/>
            <a:ext cx="9144000" cy="5147690"/>
          </a:xfrm>
          <a:prstGeom prst="rect">
            <a:avLst/>
          </a:prstGeom>
          <a:ln w="12700">
            <a:miter lim="400000"/>
          </a:ln>
        </p:spPr>
      </p:pic>
      <p:sp>
        <p:nvSpPr>
          <p:cNvPr id="78" name="Body Level One…"/>
          <p:cNvSpPr txBox="1">
            <a:spLocks noGrp="1"/>
          </p:cNvSpPr>
          <p:nvPr>
            <p:ph type="body" sz="quarter" idx="1"/>
          </p:nvPr>
        </p:nvSpPr>
        <p:spPr>
          <a:xfrm>
            <a:off x="323689" y="1745216"/>
            <a:ext cx="4228380" cy="369333"/>
          </a:xfrm>
          <a:prstGeom prst="rect">
            <a:avLst/>
          </a:prstGeom>
        </p:spPr>
        <p:txBody>
          <a:bodyPr anchor="b"/>
          <a:lstStyle>
            <a:lvl1pPr marL="0" indent="0">
              <a:buSzTx/>
              <a:buFontTx/>
              <a:buNone/>
              <a:defRPr b="1">
                <a:solidFill>
                  <a:srgbClr val="194177"/>
                </a:solidFill>
              </a:defRPr>
            </a:lvl1pPr>
            <a:lvl2pPr marL="0" indent="342900">
              <a:buSzTx/>
              <a:buFontTx/>
              <a:buNone/>
              <a:defRPr b="1">
                <a:solidFill>
                  <a:srgbClr val="194177"/>
                </a:solidFill>
              </a:defRPr>
            </a:lvl2pPr>
            <a:lvl3pPr marL="0" indent="685800">
              <a:buSzTx/>
              <a:buFontTx/>
              <a:buNone/>
              <a:defRPr b="1">
                <a:solidFill>
                  <a:srgbClr val="194177"/>
                </a:solidFill>
              </a:defRPr>
            </a:lvl3pPr>
            <a:lvl4pPr marL="0" indent="1028700">
              <a:buSzTx/>
              <a:buFontTx/>
              <a:buNone/>
              <a:defRPr b="1">
                <a:solidFill>
                  <a:srgbClr val="194177"/>
                </a:solidFill>
              </a:defRPr>
            </a:lvl4pPr>
            <a:lvl5pPr marL="0" indent="1371600">
              <a:buSzTx/>
              <a:buFontTx/>
              <a:buNone/>
              <a:defRPr b="1">
                <a:solidFill>
                  <a:srgbClr val="194177"/>
                </a:solidFill>
              </a:defRPr>
            </a:lvl5pPr>
          </a:lstStyle>
          <a:p>
            <a:r>
              <a:t>Body Level One</a:t>
            </a:r>
          </a:p>
          <a:p>
            <a:pPr lvl="1"/>
            <a:r>
              <a:t>Body Level Two</a:t>
            </a:r>
          </a:p>
          <a:p>
            <a:pPr lvl="2"/>
            <a:r>
              <a:t>Body Level Three</a:t>
            </a:r>
          </a:p>
          <a:p>
            <a:pPr lvl="3"/>
            <a:r>
              <a:t>Body Level Four</a:t>
            </a:r>
          </a:p>
          <a:p>
            <a:pPr lvl="4"/>
            <a:r>
              <a:t>Body Level Five</a:t>
            </a:r>
          </a:p>
        </p:txBody>
      </p:sp>
      <p:sp>
        <p:nvSpPr>
          <p:cNvPr id="79" name="Text Placeholder 2"/>
          <p:cNvSpPr>
            <a:spLocks noGrp="1"/>
          </p:cNvSpPr>
          <p:nvPr>
            <p:ph type="body" sz="quarter" idx="21"/>
          </p:nvPr>
        </p:nvSpPr>
        <p:spPr>
          <a:xfrm>
            <a:off x="4591930" y="1745216"/>
            <a:ext cx="4228381" cy="369333"/>
          </a:xfrm>
          <a:prstGeom prst="rect">
            <a:avLst/>
          </a:prstGeom>
        </p:spPr>
        <p:txBody>
          <a:bodyPr anchor="b"/>
          <a:lstStyle/>
          <a:p>
            <a:pPr marL="0" indent="0">
              <a:buSzTx/>
              <a:buFontTx/>
              <a:buNone/>
              <a:defRPr b="1">
                <a:solidFill>
                  <a:srgbClr val="194177"/>
                </a:solidFill>
              </a:defRPr>
            </a:pPr>
            <a:endParaRPr/>
          </a:p>
        </p:txBody>
      </p:sp>
      <p:sp>
        <p:nvSpPr>
          <p:cNvPr id="80" name="Title Text"/>
          <p:cNvSpPr txBox="1">
            <a:spLocks noGrp="1"/>
          </p:cNvSpPr>
          <p:nvPr>
            <p:ph type="title"/>
          </p:nvPr>
        </p:nvSpPr>
        <p:spPr>
          <a:prstGeom prst="rect">
            <a:avLst/>
          </a:prstGeom>
        </p:spPr>
        <p:txBody>
          <a:bodyPr/>
          <a:lstStyle/>
          <a:p>
            <a:r>
              <a:t>Title Text</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1_ADM(DRDC) Internal Slide Design 5">
    <p:spTree>
      <p:nvGrpSpPr>
        <p:cNvPr id="1" name=""/>
        <p:cNvGrpSpPr/>
        <p:nvPr/>
      </p:nvGrpSpPr>
      <p:grpSpPr>
        <a:xfrm>
          <a:off x="0" y="0"/>
          <a:ext cx="0" cy="0"/>
          <a:chOff x="0" y="0"/>
          <a:chExt cx="0" cy="0"/>
        </a:xfrm>
      </p:grpSpPr>
      <p:sp>
        <p:nvSpPr>
          <p:cNvPr id="88" name="Body Level One…"/>
          <p:cNvSpPr txBox="1">
            <a:spLocks noGrp="1"/>
          </p:cNvSpPr>
          <p:nvPr>
            <p:ph type="body" sz="quarter" idx="1"/>
          </p:nvPr>
        </p:nvSpPr>
        <p:spPr>
          <a:xfrm>
            <a:off x="323689" y="2793844"/>
            <a:ext cx="4228380" cy="341633"/>
          </a:xfrm>
          <a:prstGeom prst="rect">
            <a:avLst/>
          </a:prstGeom>
        </p:spPr>
        <p:txBody>
          <a:bodyPr anchor="b"/>
          <a:lstStyle>
            <a:lvl1pPr marL="0" indent="0">
              <a:buSzTx/>
              <a:buFontTx/>
              <a:buNone/>
              <a:defRPr sz="1800" b="1">
                <a:solidFill>
                  <a:srgbClr val="194177"/>
                </a:solidFill>
              </a:defRPr>
            </a:lvl1pPr>
            <a:lvl2pPr marL="0" indent="342900">
              <a:buSzTx/>
              <a:buFontTx/>
              <a:buNone/>
              <a:defRPr sz="1800" b="1">
                <a:solidFill>
                  <a:srgbClr val="194177"/>
                </a:solidFill>
              </a:defRPr>
            </a:lvl2pPr>
            <a:lvl3pPr marL="0" indent="685800">
              <a:buSzTx/>
              <a:buFontTx/>
              <a:buNone/>
              <a:defRPr sz="1800" b="1">
                <a:solidFill>
                  <a:srgbClr val="194177"/>
                </a:solidFill>
              </a:defRPr>
            </a:lvl3pPr>
            <a:lvl4pPr marL="0" indent="1028700">
              <a:buSzTx/>
              <a:buFontTx/>
              <a:buNone/>
              <a:defRPr sz="1800" b="1">
                <a:solidFill>
                  <a:srgbClr val="194177"/>
                </a:solidFill>
              </a:defRPr>
            </a:lvl4pPr>
            <a:lvl5pPr marL="0" indent="1371600">
              <a:buSzTx/>
              <a:buFontTx/>
              <a:buNone/>
              <a:defRPr sz="1800" b="1">
                <a:solidFill>
                  <a:srgbClr val="194177"/>
                </a:solidFill>
              </a:defRPr>
            </a:lvl5pPr>
          </a:lstStyle>
          <a:p>
            <a:r>
              <a:t>Body Level One</a:t>
            </a:r>
          </a:p>
          <a:p>
            <a:pPr lvl="1"/>
            <a:r>
              <a:t>Body Level Two</a:t>
            </a:r>
          </a:p>
          <a:p>
            <a:pPr lvl="2"/>
            <a:r>
              <a:t>Body Level Three</a:t>
            </a:r>
          </a:p>
          <a:p>
            <a:pPr lvl="3"/>
            <a:r>
              <a:t>Body Level Four</a:t>
            </a:r>
          </a:p>
          <a:p>
            <a:pPr lvl="4"/>
            <a:r>
              <a:t>Body Level Five</a:t>
            </a:r>
          </a:p>
        </p:txBody>
      </p:sp>
      <p:sp>
        <p:nvSpPr>
          <p:cNvPr id="89" name="Text Placeholder 2"/>
          <p:cNvSpPr>
            <a:spLocks noGrp="1"/>
          </p:cNvSpPr>
          <p:nvPr>
            <p:ph type="body" sz="quarter" idx="21"/>
          </p:nvPr>
        </p:nvSpPr>
        <p:spPr>
          <a:xfrm>
            <a:off x="4591930" y="2793844"/>
            <a:ext cx="4228381" cy="341633"/>
          </a:xfrm>
          <a:prstGeom prst="rect">
            <a:avLst/>
          </a:prstGeom>
        </p:spPr>
        <p:txBody>
          <a:bodyPr anchor="b"/>
          <a:lstStyle/>
          <a:p>
            <a:pPr marL="0" indent="0">
              <a:buSzTx/>
              <a:buFontTx/>
              <a:buNone/>
              <a:defRPr sz="1800" b="1">
                <a:solidFill>
                  <a:srgbClr val="194177"/>
                </a:solidFill>
              </a:defRPr>
            </a:pPr>
            <a:endParaRPr/>
          </a:p>
        </p:txBody>
      </p:sp>
      <p:sp>
        <p:nvSpPr>
          <p:cNvPr id="90" name="Text Placeholder 2"/>
          <p:cNvSpPr>
            <a:spLocks noGrp="1"/>
          </p:cNvSpPr>
          <p:nvPr>
            <p:ph type="body" sz="quarter" idx="22"/>
          </p:nvPr>
        </p:nvSpPr>
        <p:spPr>
          <a:xfrm>
            <a:off x="323688" y="794199"/>
            <a:ext cx="4228381" cy="341633"/>
          </a:xfrm>
          <a:prstGeom prst="rect">
            <a:avLst/>
          </a:prstGeom>
        </p:spPr>
        <p:txBody>
          <a:bodyPr anchor="b"/>
          <a:lstStyle/>
          <a:p>
            <a:pPr marL="0" indent="0">
              <a:buSzTx/>
              <a:buFontTx/>
              <a:buNone/>
              <a:defRPr sz="1800" b="1">
                <a:solidFill>
                  <a:srgbClr val="194177"/>
                </a:solidFill>
              </a:defRPr>
            </a:pPr>
            <a:endParaRPr/>
          </a:p>
        </p:txBody>
      </p:sp>
      <p:sp>
        <p:nvSpPr>
          <p:cNvPr id="91" name="Text Placeholder 2"/>
          <p:cNvSpPr>
            <a:spLocks noGrp="1"/>
          </p:cNvSpPr>
          <p:nvPr>
            <p:ph type="body" sz="quarter" idx="23"/>
          </p:nvPr>
        </p:nvSpPr>
        <p:spPr>
          <a:xfrm>
            <a:off x="4591930" y="794199"/>
            <a:ext cx="4228381" cy="341633"/>
          </a:xfrm>
          <a:prstGeom prst="rect">
            <a:avLst/>
          </a:prstGeom>
        </p:spPr>
        <p:txBody>
          <a:bodyPr anchor="b"/>
          <a:lstStyle/>
          <a:p>
            <a:pPr marL="0" indent="0">
              <a:buSzTx/>
              <a:buFontTx/>
              <a:buNone/>
              <a:defRPr sz="1800" b="1">
                <a:solidFill>
                  <a:srgbClr val="194177"/>
                </a:solidFill>
              </a:defRPr>
            </a:pPr>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10"/>
          <a:stretch>
            <a:fillRect/>
          </a:stretch>
        </p:blipFill>
        <p:spPr>
          <a:xfrm>
            <a:off x="0" y="-21966"/>
            <a:ext cx="9144000" cy="5147690"/>
          </a:xfrm>
          <a:prstGeom prst="rect">
            <a:avLst/>
          </a:prstGeom>
          <a:ln w="12700">
            <a:miter lim="400000"/>
          </a:ln>
        </p:spPr>
      </p:pic>
      <p:sp>
        <p:nvSpPr>
          <p:cNvPr id="3" name="Title Text"/>
          <p:cNvSpPr txBox="1">
            <a:spLocks noGrp="1"/>
          </p:cNvSpPr>
          <p:nvPr>
            <p:ph type="title"/>
          </p:nvPr>
        </p:nvSpPr>
        <p:spPr>
          <a:xfrm>
            <a:off x="323689" y="871933"/>
            <a:ext cx="8496622" cy="3693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4" name="Body Level One…"/>
          <p:cNvSpPr txBox="1">
            <a:spLocks noGrp="1"/>
          </p:cNvSpPr>
          <p:nvPr>
            <p:ph type="body" idx="1"/>
          </p:nvPr>
        </p:nvSpPr>
        <p:spPr>
          <a:xfrm>
            <a:off x="323689" y="1389050"/>
            <a:ext cx="8496622" cy="34000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8468609" y="4789077"/>
            <a:ext cx="232877" cy="228511"/>
          </a:xfrm>
          <a:prstGeom prst="rect">
            <a:avLst/>
          </a:prstGeom>
          <a:ln w="12700">
            <a:miter lim="400000"/>
          </a:ln>
        </p:spPr>
        <p:txBody>
          <a:bodyPr wrap="none" lIns="45719" rIns="45719">
            <a:spAutoFit/>
          </a:bodyPr>
          <a:lstStyle>
            <a:lvl1pPr algn="r">
              <a:defRPr sz="1000">
                <a:solidFill>
                  <a:srgbClr val="6F90B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med"/>
  <p:txStyles>
    <p:titleStyle>
      <a:lvl1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2000" b="1" i="0" u="none" strike="noStrike" cap="none" spc="0" baseline="0">
          <a:solidFill>
            <a:srgbClr val="194177"/>
          </a:solidFill>
          <a:uFillTx/>
          <a:latin typeface="Arial"/>
          <a:ea typeface="Arial"/>
          <a:cs typeface="Arial"/>
          <a:sym typeface="Aria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1pPr>
      <a:lvl2pPr marL="685800" marR="0" indent="-2286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2pPr>
      <a:lvl3pPr marL="1143000" marR="0" indent="-2286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3pPr>
      <a:lvl4pPr marL="1625600" marR="0" indent="-2540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4pPr>
      <a:lvl5pPr marL="2082800" marR="0" indent="-2540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5pPr>
      <a:lvl6pPr marL="2540000" marR="0" indent="-2540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9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p:bodyStyle>
    <p:otherStyle>
      <a:lvl1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i.org/10.1126/science.1229294"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37/a0017662"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doi.org/10.1093/geront/gnad14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Box 3"/>
          <p:cNvSpPr txBox="1"/>
          <p:nvPr/>
        </p:nvSpPr>
        <p:spPr>
          <a:xfrm>
            <a:off x="897767" y="844608"/>
            <a:ext cx="4321176"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700" b="1">
                <a:solidFill>
                  <a:srgbClr val="FFFFFF"/>
                </a:solidFill>
                <a:latin typeface="Arial Narrow"/>
                <a:ea typeface="Arial Narrow"/>
                <a:cs typeface="Arial Narrow"/>
                <a:sym typeface="Arial Narrow"/>
              </a:defRPr>
            </a:lvl1pPr>
          </a:lstStyle>
          <a:p>
            <a:r>
              <a:rPr lang="en-CA" dirty="0"/>
              <a:t>DGRDSE</a:t>
            </a:r>
            <a:endParaRPr dirty="0"/>
          </a:p>
        </p:txBody>
      </p:sp>
      <p:sp>
        <p:nvSpPr>
          <p:cNvPr id="102" name="Text Placeholder 4"/>
          <p:cNvSpPr txBox="1">
            <a:spLocks noGrp="1"/>
          </p:cNvSpPr>
          <p:nvPr>
            <p:ph type="body" sz="quarter" idx="1"/>
          </p:nvPr>
        </p:nvSpPr>
        <p:spPr>
          <a:xfrm>
            <a:off x="300037" y="1257178"/>
            <a:ext cx="5412787" cy="1384996"/>
          </a:xfrm>
          <a:prstGeom prst="rect">
            <a:avLst/>
          </a:prstGeom>
        </p:spPr>
        <p:txBody>
          <a:bodyPr/>
          <a:lstStyle>
            <a:lvl1pPr>
              <a:spcBef>
                <a:spcPts val="600"/>
              </a:spcBef>
              <a:defRPr sz="2800" b="1">
                <a:solidFill>
                  <a:srgbClr val="194177"/>
                </a:solidFill>
              </a:defRPr>
            </a:lvl1pPr>
          </a:lstStyle>
          <a:p>
            <a:r>
              <a:t>The end-of-history-illusion: variations across domains, timeframes and individuals</a:t>
            </a:r>
          </a:p>
        </p:txBody>
      </p:sp>
      <p:sp>
        <p:nvSpPr>
          <p:cNvPr id="103" name="Text Placeholder 5"/>
          <p:cNvSpPr>
            <a:spLocks noGrp="1"/>
          </p:cNvSpPr>
          <p:nvPr>
            <p:ph type="body" idx="22"/>
          </p:nvPr>
        </p:nvSpPr>
        <p:spPr>
          <a:xfrm>
            <a:off x="351962" y="2547074"/>
            <a:ext cx="5412787" cy="10156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defTabSz="457200">
              <a:lnSpc>
                <a:spcPct val="100000"/>
              </a:lnSpc>
              <a:spcBef>
                <a:spcPts val="400"/>
              </a:spcBef>
              <a:buSzTx/>
              <a:buFontTx/>
              <a:buNone/>
              <a:defRPr>
                <a:solidFill>
                  <a:srgbClr val="194177"/>
                </a:solidFill>
              </a:defRPr>
            </a:lvl1pPr>
          </a:lstStyle>
          <a:p>
            <a:r>
              <a:t>Irina Levit, Inderpreet Gill, &amp; David Mandel</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p:cNvSpPr txBox="1">
            <a:spLocks noGrp="1"/>
          </p:cNvSpPr>
          <p:nvPr>
            <p:ph type="title"/>
          </p:nvPr>
        </p:nvSpPr>
        <p:spPr>
          <a:xfrm>
            <a:off x="323689" y="871933"/>
            <a:ext cx="8496622" cy="369333"/>
          </a:xfrm>
          <a:prstGeom prst="rect">
            <a:avLst/>
          </a:prstGeom>
        </p:spPr>
        <p:txBody>
          <a:bodyPr/>
          <a:lstStyle/>
          <a:p>
            <a:r>
              <a:t>Introduction</a:t>
            </a:r>
          </a:p>
        </p:txBody>
      </p:sp>
      <p:sp>
        <p:nvSpPr>
          <p:cNvPr id="106" name="Content Placeholder 2"/>
          <p:cNvSpPr txBox="1">
            <a:spLocks noGrp="1"/>
          </p:cNvSpPr>
          <p:nvPr>
            <p:ph type="body" idx="1"/>
          </p:nvPr>
        </p:nvSpPr>
        <p:spPr>
          <a:xfrm>
            <a:off x="323689" y="1389050"/>
            <a:ext cx="8496622" cy="3400028"/>
          </a:xfrm>
          <a:prstGeom prst="rect">
            <a:avLst/>
          </a:prstGeom>
        </p:spPr>
        <p:txBody>
          <a:bodyPr/>
          <a:lstStyle/>
          <a:p>
            <a:pPr>
              <a:lnSpc>
                <a:spcPct val="81000"/>
              </a:lnSpc>
              <a:defRPr sz="1700"/>
            </a:pPr>
            <a:r>
              <a:t>EHI = tendency to underestimate the amount of future change, relative to past change, over the same time period.</a:t>
            </a:r>
          </a:p>
          <a:p>
            <a:pPr>
              <a:lnSpc>
                <a:spcPct val="81000"/>
              </a:lnSpc>
              <a:defRPr sz="1700"/>
            </a:pPr>
            <a:r>
              <a:t>Based on the work of Quoidbach, J., Gilbert, D. T., &amp; Wilson, T. D. (2013). The end of history illusion. </a:t>
            </a:r>
            <a:r>
              <a:rPr i="1"/>
              <a:t>Science, 339</a:t>
            </a:r>
            <a:r>
              <a:t>(6115), 96–98. </a:t>
            </a:r>
            <a:r>
              <a:rPr u="sng">
                <a:solidFill>
                  <a:srgbClr val="0000FF"/>
                </a:solidFill>
                <a:uFill>
                  <a:solidFill>
                    <a:srgbClr val="0000FF"/>
                  </a:solidFill>
                </a:uFill>
                <a:hlinkClick r:id="rId2"/>
              </a:rPr>
              <a:t>https://doi.org/10.1126/science.1229294</a:t>
            </a:r>
            <a:endParaRPr u="sng"/>
          </a:p>
          <a:p>
            <a:pPr lvl="1">
              <a:lnSpc>
                <a:spcPct val="81000"/>
              </a:lnSpc>
              <a:spcBef>
                <a:spcPts val="500"/>
              </a:spcBef>
              <a:buChar char="•"/>
              <a:defRPr sz="1700"/>
            </a:pPr>
            <a:r>
              <a:t>&gt;19,000 participants across 6 studies, divided into reporters vs predictors. </a:t>
            </a:r>
          </a:p>
          <a:p>
            <a:pPr lvl="1">
              <a:lnSpc>
                <a:spcPct val="81000"/>
              </a:lnSpc>
              <a:spcBef>
                <a:spcPts val="500"/>
              </a:spcBef>
              <a:buChar char="•"/>
              <a:defRPr sz="1700"/>
            </a:pPr>
            <a:r>
              <a:t>Results: </a:t>
            </a:r>
          </a:p>
          <a:p>
            <a:pPr lvl="2">
              <a:lnSpc>
                <a:spcPct val="81000"/>
              </a:lnSpc>
              <a:spcBef>
                <a:spcPts val="500"/>
              </a:spcBef>
              <a:defRPr sz="1700"/>
            </a:pPr>
            <a:r>
              <a:t>EHI effects across multiple domains: preferences, personality, values.</a:t>
            </a:r>
          </a:p>
          <a:p>
            <a:pPr lvl="2">
              <a:lnSpc>
                <a:spcPct val="81000"/>
              </a:lnSpc>
              <a:spcBef>
                <a:spcPts val="500"/>
              </a:spcBef>
              <a:defRPr sz="1700"/>
            </a:pPr>
            <a:r>
              <a:t>EHI effects occur across age, although magnitude reduces in older age. </a:t>
            </a:r>
          </a:p>
          <a:p>
            <a:pPr lvl="2">
              <a:lnSpc>
                <a:spcPct val="81000"/>
              </a:lnSpc>
              <a:spcBef>
                <a:spcPts val="500"/>
              </a:spcBef>
              <a:defRPr sz="1700"/>
            </a:pPr>
            <a:r>
              <a:t>Participants overpaid for future experiences, underestimating how much their preferences may change in the future.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D9CF-40E2-FCE4-921D-9B7D0760E699}"/>
              </a:ext>
            </a:extLst>
          </p:cNvPr>
          <p:cNvSpPr>
            <a:spLocks noGrp="1"/>
          </p:cNvSpPr>
          <p:nvPr>
            <p:ph type="title"/>
          </p:nvPr>
        </p:nvSpPr>
        <p:spPr/>
        <p:txBody>
          <a:bodyPr/>
          <a:lstStyle/>
          <a:p>
            <a:r>
              <a:rPr lang="en-CA" dirty="0"/>
              <a:t>Introduction to Experiment 1</a:t>
            </a:r>
          </a:p>
        </p:txBody>
      </p:sp>
      <p:sp>
        <p:nvSpPr>
          <p:cNvPr id="3" name="Text Placeholder 2">
            <a:extLst>
              <a:ext uri="{FF2B5EF4-FFF2-40B4-BE49-F238E27FC236}">
                <a16:creationId xmlns:a16="http://schemas.microsoft.com/office/drawing/2014/main" id="{78EEA2F5-C8A5-6602-E409-09144CF1354E}"/>
              </a:ext>
            </a:extLst>
          </p:cNvPr>
          <p:cNvSpPr>
            <a:spLocks noGrp="1"/>
          </p:cNvSpPr>
          <p:nvPr>
            <p:ph type="body" idx="1"/>
          </p:nvPr>
        </p:nvSpPr>
        <p:spPr/>
        <p:txBody>
          <a:bodyPr>
            <a:normAutofit fontScale="85000" lnSpcReduction="20000"/>
          </a:bodyPr>
          <a:lstStyle/>
          <a:p>
            <a:pPr marL="0" indent="0">
              <a:buNone/>
            </a:pPr>
            <a:r>
              <a:rPr lang="en-CA" dirty="0"/>
              <a:t>Aim: replicate EHI findings of </a:t>
            </a:r>
            <a:r>
              <a:rPr lang="en-CA" dirty="0" err="1"/>
              <a:t>Quoidbach</a:t>
            </a:r>
            <a:r>
              <a:rPr lang="en-CA" dirty="0"/>
              <a:t> et al. while incorporating methodological improvements and a general knowledge calibration task. </a:t>
            </a:r>
          </a:p>
          <a:p>
            <a:r>
              <a:rPr lang="en-CA" dirty="0"/>
              <a:t>Task 1: EHI effect</a:t>
            </a:r>
          </a:p>
          <a:p>
            <a:r>
              <a:rPr lang="en-CA" dirty="0"/>
              <a:t>Task 2: Calibration and accuracy of probabilistic judgements (Brier score)</a:t>
            </a:r>
          </a:p>
          <a:p>
            <a:pPr marL="0" indent="0">
              <a:buNone/>
            </a:pPr>
            <a:endParaRPr lang="en-CA" dirty="0"/>
          </a:p>
          <a:p>
            <a:r>
              <a:rPr lang="en-CA" dirty="0"/>
              <a:t>RQ1: How do domain-specific items (items within domains of preferences, personality, life satisfaction, and values), temporal direction (past vs future), and temporal display order affect EHI? </a:t>
            </a:r>
          </a:p>
          <a:p>
            <a:r>
              <a:rPr lang="en-CA" dirty="0"/>
              <a:t>RQ2: How do domain-general items (perception of overall domain change), temporal direction, and temporal display order affect EHI? </a:t>
            </a:r>
          </a:p>
          <a:p>
            <a:r>
              <a:rPr lang="en-CA" dirty="0"/>
              <a:t>RQ3: What is the relationship between EHI effect and calibration? </a:t>
            </a:r>
          </a:p>
          <a:p>
            <a:r>
              <a:rPr lang="en-CA" dirty="0"/>
              <a:t>RQ4: What is the relationship between EHI effect and individual difference measures? </a:t>
            </a:r>
          </a:p>
        </p:txBody>
      </p:sp>
    </p:spTree>
    <p:extLst>
      <p:ext uri="{BB962C8B-B14F-4D97-AF65-F5344CB8AC3E}">
        <p14:creationId xmlns:p14="http://schemas.microsoft.com/office/powerpoint/2010/main" val="248943299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
          <p:cNvSpPr txBox="1">
            <a:spLocks noGrp="1"/>
          </p:cNvSpPr>
          <p:nvPr>
            <p:ph type="title"/>
          </p:nvPr>
        </p:nvSpPr>
        <p:spPr>
          <a:xfrm>
            <a:off x="323689" y="871933"/>
            <a:ext cx="8496622" cy="369333"/>
          </a:xfrm>
          <a:prstGeom prst="rect">
            <a:avLst/>
          </a:prstGeom>
        </p:spPr>
        <p:txBody>
          <a:bodyPr/>
          <a:lstStyle/>
          <a:p>
            <a:r>
              <a:rPr dirty="0"/>
              <a:t>E1</a:t>
            </a:r>
            <a:r>
              <a:rPr lang="en-CA" dirty="0"/>
              <a:t> Methods: Task 1 (EHI)</a:t>
            </a:r>
            <a:endParaRPr dirty="0"/>
          </a:p>
        </p:txBody>
      </p:sp>
      <p:sp>
        <p:nvSpPr>
          <p:cNvPr id="109" name="Content Placeholder 2"/>
          <p:cNvSpPr txBox="1">
            <a:spLocks noGrp="1"/>
          </p:cNvSpPr>
          <p:nvPr>
            <p:ph type="body" idx="1"/>
          </p:nvPr>
        </p:nvSpPr>
        <p:spPr>
          <a:xfrm>
            <a:off x="323689" y="1389050"/>
            <a:ext cx="8496622" cy="3400028"/>
          </a:xfrm>
          <a:prstGeom prst="rect">
            <a:avLst/>
          </a:prstGeom>
        </p:spPr>
        <p:txBody>
          <a:bodyPr/>
          <a:lstStyle/>
          <a:p>
            <a:r>
              <a:rPr dirty="0"/>
              <a:t>N = 1063 recruited online via Qualtrics Panels</a:t>
            </a:r>
          </a:p>
          <a:p>
            <a:r>
              <a:rPr dirty="0"/>
              <a:t>Between-subjects: temporal display order (“past first” vs. “future first”)</a:t>
            </a:r>
          </a:p>
          <a:p>
            <a:r>
              <a:rPr dirty="0"/>
              <a:t>Within-subjects: </a:t>
            </a:r>
          </a:p>
          <a:p>
            <a:pPr lvl="1">
              <a:spcBef>
                <a:spcPts val="500"/>
              </a:spcBef>
              <a:buFont typeface="Calibri"/>
              <a:defRPr b="1"/>
            </a:pPr>
            <a:r>
              <a:rPr dirty="0"/>
              <a:t>Present</a:t>
            </a:r>
            <a:r>
              <a:rPr b="0" dirty="0"/>
              <a:t>, past, future domain specific questions (preferences, personality, values, life)</a:t>
            </a:r>
          </a:p>
          <a:p>
            <a:pPr lvl="1">
              <a:spcBef>
                <a:spcPts val="500"/>
              </a:spcBef>
              <a:buFont typeface="Calibri"/>
            </a:pPr>
            <a:r>
              <a:rPr dirty="0"/>
              <a:t>Past and future domain general questions </a:t>
            </a:r>
          </a:p>
          <a:p>
            <a:r>
              <a:rPr dirty="0"/>
              <a:t>Counterbalanced variables: task display order, item display order (domain general vs domain specific questions), domain display order (4 groups alternating which domain is shown first: preferences, personality, values, life)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itle 1"/>
          <p:cNvSpPr txBox="1">
            <a:spLocks noGrp="1"/>
          </p:cNvSpPr>
          <p:nvPr>
            <p:ph type="title"/>
          </p:nvPr>
        </p:nvSpPr>
        <p:spPr>
          <a:xfrm>
            <a:off x="323689" y="871933"/>
            <a:ext cx="8496622" cy="369333"/>
          </a:xfrm>
          <a:prstGeom prst="rect">
            <a:avLst/>
          </a:prstGeom>
        </p:spPr>
        <p:txBody>
          <a:bodyPr/>
          <a:lstStyle/>
          <a:p>
            <a:r>
              <a:rPr lang="en-CA" dirty="0"/>
              <a:t>E1 Methods: EHI cont’d</a:t>
            </a:r>
            <a:endParaRPr dirty="0"/>
          </a:p>
        </p:txBody>
      </p:sp>
      <p:sp>
        <p:nvSpPr>
          <p:cNvPr id="114" name="Content Placeholder 2"/>
          <p:cNvSpPr txBox="1">
            <a:spLocks noGrp="1"/>
          </p:cNvSpPr>
          <p:nvPr>
            <p:ph type="body" idx="1"/>
          </p:nvPr>
        </p:nvSpPr>
        <p:spPr>
          <a:xfrm>
            <a:off x="323689" y="1389050"/>
            <a:ext cx="8496622" cy="3400028"/>
          </a:xfrm>
          <a:prstGeom prst="rect">
            <a:avLst/>
          </a:prstGeom>
        </p:spPr>
        <p:txBody>
          <a:bodyPr>
            <a:normAutofit fontScale="92500"/>
          </a:bodyPr>
          <a:lstStyle/>
          <a:p>
            <a:pPr marL="0" indent="0">
              <a:lnSpc>
                <a:spcPct val="72000"/>
              </a:lnSpc>
              <a:buSzTx/>
              <a:buNone/>
              <a:defRPr sz="1400"/>
            </a:pPr>
            <a:r>
              <a:rPr dirty="0"/>
              <a:t>Domain specific questions: wording amended to reflect time frame of interest</a:t>
            </a:r>
          </a:p>
          <a:p>
            <a:pPr>
              <a:lnSpc>
                <a:spcPct val="72000"/>
              </a:lnSpc>
              <a:defRPr sz="1400"/>
            </a:pPr>
            <a:r>
              <a:rPr dirty="0"/>
              <a:t>For example, preferences (items: read, watch tv, nap, listen to music, travel): </a:t>
            </a:r>
          </a:p>
          <a:p>
            <a:pPr lvl="1">
              <a:lnSpc>
                <a:spcPct val="72000"/>
              </a:lnSpc>
              <a:spcBef>
                <a:spcPts val="500"/>
              </a:spcBef>
              <a:buFont typeface="Calibri"/>
              <a:defRPr sz="1400"/>
            </a:pPr>
            <a:r>
              <a:rPr dirty="0"/>
              <a:t>Present: For the following statements, tell us about the </a:t>
            </a:r>
            <a:r>
              <a:rPr b="1" u="sng" dirty="0"/>
              <a:t>likes and dislikes</a:t>
            </a:r>
            <a:r>
              <a:rPr dirty="0"/>
              <a:t> that you </a:t>
            </a:r>
            <a:r>
              <a:rPr b="1" u="sng" dirty="0"/>
              <a:t>currently</a:t>
            </a:r>
            <a:r>
              <a:rPr b="1" dirty="0"/>
              <a:t> </a:t>
            </a:r>
            <a:r>
              <a:rPr dirty="0"/>
              <a:t>have.</a:t>
            </a:r>
          </a:p>
          <a:p>
            <a:pPr lvl="2">
              <a:lnSpc>
                <a:spcPct val="72000"/>
              </a:lnSpc>
              <a:spcBef>
                <a:spcPts val="500"/>
              </a:spcBef>
              <a:defRPr sz="1400"/>
            </a:pPr>
            <a:r>
              <a:rPr dirty="0"/>
              <a:t>I like to </a:t>
            </a:r>
            <a:r>
              <a:rPr b="1" dirty="0"/>
              <a:t>read</a:t>
            </a:r>
            <a:r>
              <a:rPr dirty="0"/>
              <a:t>. </a:t>
            </a:r>
          </a:p>
          <a:p>
            <a:pPr lvl="1">
              <a:lnSpc>
                <a:spcPct val="72000"/>
              </a:lnSpc>
              <a:spcBef>
                <a:spcPts val="500"/>
              </a:spcBef>
              <a:buFont typeface="Calibri"/>
              <a:defRPr sz="1400"/>
            </a:pPr>
            <a:r>
              <a:rPr dirty="0"/>
              <a:t>Past: For the following statements, tell us about the </a:t>
            </a:r>
            <a:r>
              <a:rPr b="1" u="sng" dirty="0"/>
              <a:t>likes and dislikes</a:t>
            </a:r>
            <a:r>
              <a:rPr dirty="0"/>
              <a:t> that you had </a:t>
            </a:r>
            <a:r>
              <a:rPr b="1" u="sng" dirty="0"/>
              <a:t>10 years ago</a:t>
            </a:r>
            <a:r>
              <a:rPr dirty="0"/>
              <a:t>.</a:t>
            </a:r>
          </a:p>
          <a:p>
            <a:pPr lvl="2">
              <a:lnSpc>
                <a:spcPct val="72000"/>
              </a:lnSpc>
              <a:spcBef>
                <a:spcPts val="500"/>
              </a:spcBef>
              <a:defRPr sz="1400" b="1"/>
            </a:pPr>
            <a:r>
              <a:rPr dirty="0"/>
              <a:t>10 years ago</a:t>
            </a:r>
            <a:r>
              <a:rPr b="0" dirty="0"/>
              <a:t>, I liked to </a:t>
            </a:r>
            <a:r>
              <a:rPr dirty="0"/>
              <a:t>read</a:t>
            </a:r>
            <a:r>
              <a:rPr b="0" dirty="0"/>
              <a:t>. </a:t>
            </a:r>
          </a:p>
          <a:p>
            <a:pPr lvl="1">
              <a:lnSpc>
                <a:spcPct val="72000"/>
              </a:lnSpc>
              <a:spcBef>
                <a:spcPts val="500"/>
              </a:spcBef>
              <a:buFont typeface="Calibri"/>
              <a:defRPr sz="1400"/>
            </a:pPr>
            <a:r>
              <a:rPr dirty="0"/>
              <a:t>Future: For the following statements, tell us about the </a:t>
            </a:r>
            <a:r>
              <a:rPr b="1" u="sng" dirty="0"/>
              <a:t>likes and dislikes</a:t>
            </a:r>
            <a:r>
              <a:rPr dirty="0"/>
              <a:t> that you expect to have </a:t>
            </a:r>
            <a:r>
              <a:rPr b="1" u="sng" dirty="0"/>
              <a:t>10 years from now</a:t>
            </a:r>
            <a:r>
              <a:rPr dirty="0"/>
              <a:t>.</a:t>
            </a:r>
          </a:p>
          <a:p>
            <a:pPr lvl="2">
              <a:lnSpc>
                <a:spcPct val="72000"/>
              </a:lnSpc>
              <a:spcBef>
                <a:spcPts val="500"/>
              </a:spcBef>
              <a:defRPr sz="1400" b="1"/>
            </a:pPr>
            <a:r>
              <a:rPr dirty="0"/>
              <a:t>10 years from now</a:t>
            </a:r>
            <a:r>
              <a:rPr b="0" dirty="0"/>
              <a:t>, I will like to </a:t>
            </a:r>
            <a:r>
              <a:rPr dirty="0"/>
              <a:t>read</a:t>
            </a:r>
            <a:r>
              <a:rPr b="0" dirty="0"/>
              <a:t>. </a:t>
            </a:r>
            <a:endParaRPr lang="en-CA" b="0" dirty="0"/>
          </a:p>
          <a:p>
            <a:pPr lvl="1">
              <a:lnSpc>
                <a:spcPct val="72000"/>
              </a:lnSpc>
              <a:spcBef>
                <a:spcPts val="500"/>
              </a:spcBef>
              <a:defRPr sz="1400" b="1"/>
            </a:pPr>
            <a:r>
              <a:rPr lang="en-CA" b="0" dirty="0"/>
              <a:t>Statements were responded to on a </a:t>
            </a:r>
            <a:r>
              <a:rPr lang="en-CA" b="0" dirty="0" err="1"/>
              <a:t>likert</a:t>
            </a:r>
            <a:r>
              <a:rPr lang="en-CA" b="0" dirty="0"/>
              <a:t> scale (where -3 = strongly disagree, and 3 = strongly agree)</a:t>
            </a:r>
            <a:endParaRPr b="0" dirty="0"/>
          </a:p>
          <a:p>
            <a:pPr marL="0" indent="0">
              <a:lnSpc>
                <a:spcPct val="72000"/>
              </a:lnSpc>
              <a:buSzTx/>
              <a:buNone/>
              <a:defRPr sz="1400"/>
            </a:pPr>
            <a:r>
              <a:rPr dirty="0"/>
              <a:t>Domain general questions (past &amp; future):</a:t>
            </a:r>
          </a:p>
          <a:p>
            <a:pPr>
              <a:lnSpc>
                <a:spcPct val="72000"/>
              </a:lnSpc>
              <a:defRPr sz="1400"/>
            </a:pPr>
            <a:r>
              <a:rPr dirty="0"/>
              <a:t>How similar or different are your </a:t>
            </a:r>
            <a:r>
              <a:rPr b="1" u="sng" dirty="0"/>
              <a:t>current likes and dislikes</a:t>
            </a:r>
            <a:r>
              <a:rPr dirty="0"/>
              <a:t> compared to what they were </a:t>
            </a:r>
            <a:r>
              <a:rPr b="1" u="sng" dirty="0"/>
              <a:t>10 years ago</a:t>
            </a:r>
            <a:r>
              <a:rPr dirty="0"/>
              <a:t>?</a:t>
            </a:r>
          </a:p>
          <a:p>
            <a:pPr>
              <a:lnSpc>
                <a:spcPct val="72000"/>
              </a:lnSpc>
              <a:defRPr sz="1400"/>
            </a:pPr>
            <a:r>
              <a:rPr dirty="0"/>
              <a:t>How similar or different are your </a:t>
            </a:r>
            <a:r>
              <a:rPr b="1" u="sng" dirty="0"/>
              <a:t>current likes and dislikes</a:t>
            </a:r>
            <a:r>
              <a:rPr dirty="0"/>
              <a:t> compared to what you expect them to be </a:t>
            </a:r>
            <a:r>
              <a:rPr b="1" u="sng" dirty="0"/>
              <a:t>10 years from now</a:t>
            </a:r>
            <a:r>
              <a:rPr dirty="0"/>
              <a:t>?</a:t>
            </a:r>
            <a:endParaRPr lang="en-CA" dirty="0"/>
          </a:p>
          <a:p>
            <a:pPr>
              <a:lnSpc>
                <a:spcPct val="72000"/>
              </a:lnSpc>
              <a:defRPr sz="1400"/>
            </a:pPr>
            <a:r>
              <a:rPr lang="en-CA" dirty="0"/>
              <a:t>These questions were answered on a slider scale, where 0 = completely similar and 10 = completely different</a:t>
            </a: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 Placeholder 3"/>
          <p:cNvSpPr txBox="1">
            <a:spLocks noGrp="1"/>
          </p:cNvSpPr>
          <p:nvPr>
            <p:ph type="body" sz="quarter" idx="1"/>
          </p:nvPr>
        </p:nvSpPr>
        <p:spPr>
          <a:xfrm>
            <a:off x="323688" y="2793844"/>
            <a:ext cx="4228381" cy="341633"/>
          </a:xfrm>
          <a:prstGeom prst="rect">
            <a:avLst/>
          </a:prstGeom>
        </p:spPr>
        <p:txBody>
          <a:bodyPr/>
          <a:lstStyle>
            <a:lvl1pPr defTabSz="868680">
              <a:spcBef>
                <a:spcPts val="900"/>
              </a:spcBef>
              <a:defRPr sz="1710"/>
            </a:lvl1pPr>
          </a:lstStyle>
          <a:p>
            <a:r>
              <a:t>Values</a:t>
            </a:r>
          </a:p>
        </p:txBody>
      </p:sp>
      <p:sp>
        <p:nvSpPr>
          <p:cNvPr id="119" name="Content Placeholder 4"/>
          <p:cNvSpPr txBox="1"/>
          <p:nvPr/>
        </p:nvSpPr>
        <p:spPr>
          <a:xfrm>
            <a:off x="369408" y="3157670"/>
            <a:ext cx="4136941" cy="16184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marL="228600" indent="-228600" defTabSz="914400">
              <a:lnSpc>
                <a:spcPct val="72000"/>
              </a:lnSpc>
              <a:spcBef>
                <a:spcPts val="1000"/>
              </a:spcBef>
              <a:buSzPct val="100000"/>
              <a:buFont typeface="Arial"/>
              <a:buChar char="•"/>
              <a:defRPr sz="1100">
                <a:latin typeface="Arial"/>
                <a:ea typeface="Arial"/>
                <a:cs typeface="Arial"/>
                <a:sym typeface="Arial"/>
              </a:defRPr>
            </a:pPr>
            <a:r>
              <a:rPr dirty="0"/>
              <a:t>It is important to me to </a:t>
            </a:r>
            <a:r>
              <a:rPr b="1" dirty="0"/>
              <a:t>obey all laws</a:t>
            </a:r>
            <a:r>
              <a:rPr dirty="0"/>
              <a:t>.  </a:t>
            </a:r>
          </a:p>
          <a:p>
            <a:pPr marL="228600" indent="-228600" defTabSz="914400">
              <a:lnSpc>
                <a:spcPct val="72000"/>
              </a:lnSpc>
              <a:spcBef>
                <a:spcPts val="1000"/>
              </a:spcBef>
              <a:buSzPct val="100000"/>
              <a:buFont typeface="Arial"/>
              <a:buChar char="•"/>
              <a:defRPr sz="1100">
                <a:latin typeface="Arial"/>
                <a:ea typeface="Arial"/>
                <a:cs typeface="Arial"/>
                <a:sym typeface="Arial"/>
              </a:defRPr>
            </a:pPr>
            <a:r>
              <a:rPr dirty="0"/>
              <a:t>It is important to me to </a:t>
            </a:r>
            <a:r>
              <a:rPr b="1" dirty="0"/>
              <a:t>maintain traditional values and ways of thinking</a:t>
            </a:r>
            <a:r>
              <a:rPr dirty="0"/>
              <a:t>. </a:t>
            </a:r>
          </a:p>
          <a:p>
            <a:pPr marL="228600" indent="-228600" defTabSz="914400">
              <a:lnSpc>
                <a:spcPct val="72000"/>
              </a:lnSpc>
              <a:spcBef>
                <a:spcPts val="1000"/>
              </a:spcBef>
              <a:buSzPct val="100000"/>
              <a:buFont typeface="Arial"/>
              <a:buChar char="•"/>
              <a:defRPr sz="1100">
                <a:latin typeface="Arial"/>
                <a:ea typeface="Arial"/>
                <a:cs typeface="Arial"/>
                <a:sym typeface="Arial"/>
              </a:defRPr>
            </a:pPr>
            <a:r>
              <a:rPr dirty="0"/>
              <a:t>It is important to me to </a:t>
            </a:r>
            <a:r>
              <a:rPr b="1" dirty="0"/>
              <a:t>develop my own opinions</a:t>
            </a:r>
            <a:r>
              <a:rPr dirty="0"/>
              <a:t>. </a:t>
            </a:r>
          </a:p>
          <a:p>
            <a:pPr marL="228600" indent="-228600" defTabSz="914400">
              <a:lnSpc>
                <a:spcPct val="72000"/>
              </a:lnSpc>
              <a:spcBef>
                <a:spcPts val="1000"/>
              </a:spcBef>
              <a:buSzPct val="100000"/>
              <a:buFont typeface="Arial"/>
              <a:buChar char="•"/>
              <a:defRPr sz="1100">
                <a:latin typeface="Arial"/>
                <a:ea typeface="Arial"/>
                <a:cs typeface="Arial"/>
                <a:sym typeface="Arial"/>
              </a:defRPr>
            </a:pPr>
            <a:r>
              <a:rPr dirty="0"/>
              <a:t>It is important to me to </a:t>
            </a:r>
            <a:r>
              <a:rPr b="1" dirty="0"/>
              <a:t>show that my performance is better compared to the performance of other people</a:t>
            </a:r>
            <a:r>
              <a:rPr dirty="0"/>
              <a:t>. </a:t>
            </a:r>
          </a:p>
          <a:p>
            <a:pPr marL="228600" indent="-228600" defTabSz="914400">
              <a:lnSpc>
                <a:spcPct val="72000"/>
              </a:lnSpc>
              <a:spcBef>
                <a:spcPts val="1000"/>
              </a:spcBef>
              <a:buSzPct val="100000"/>
              <a:buFont typeface="Arial"/>
              <a:buChar char="•"/>
              <a:defRPr sz="1100">
                <a:latin typeface="Arial"/>
                <a:ea typeface="Arial"/>
                <a:cs typeface="Arial"/>
                <a:sym typeface="Arial"/>
              </a:defRPr>
            </a:pPr>
            <a:r>
              <a:rPr dirty="0"/>
              <a:t>It is important to me that</a:t>
            </a:r>
            <a:r>
              <a:rPr b="1" dirty="0"/>
              <a:t> everyone be treated justly, even people that I don’t know</a:t>
            </a:r>
            <a:r>
              <a:rPr dirty="0"/>
              <a:t>. </a:t>
            </a:r>
          </a:p>
        </p:txBody>
      </p:sp>
      <p:sp>
        <p:nvSpPr>
          <p:cNvPr id="120" name="Text Placeholder 5"/>
          <p:cNvSpPr>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defTabSz="868680">
              <a:spcBef>
                <a:spcPts val="900"/>
              </a:spcBef>
              <a:buSzTx/>
              <a:buFontTx/>
              <a:buNone/>
              <a:defRPr sz="1710" b="1">
                <a:solidFill>
                  <a:srgbClr val="194177"/>
                </a:solidFill>
              </a:defRPr>
            </a:lvl1pPr>
          </a:lstStyle>
          <a:p>
            <a:r>
              <a:t>Life Satisfaction</a:t>
            </a:r>
          </a:p>
        </p:txBody>
      </p:sp>
      <p:sp>
        <p:nvSpPr>
          <p:cNvPr id="121" name="Content Placeholder 6"/>
          <p:cNvSpPr txBox="1"/>
          <p:nvPr/>
        </p:nvSpPr>
        <p:spPr>
          <a:xfrm>
            <a:off x="4637650" y="3157670"/>
            <a:ext cx="4136941" cy="16184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marL="228600" indent="-228600" defTabSz="914400">
              <a:lnSpc>
                <a:spcPct val="72000"/>
              </a:lnSpc>
              <a:spcBef>
                <a:spcPts val="1000"/>
              </a:spcBef>
              <a:buSzPct val="100000"/>
              <a:buFont typeface="Arial"/>
              <a:buChar char="•"/>
              <a:defRPr sz="1200">
                <a:latin typeface="Arial"/>
                <a:ea typeface="Arial"/>
                <a:cs typeface="Arial"/>
                <a:sym typeface="Arial"/>
              </a:defRPr>
            </a:pPr>
            <a:r>
              <a:rPr dirty="0"/>
              <a:t>In most ways my life is close to my ideal. </a:t>
            </a:r>
          </a:p>
          <a:p>
            <a:pPr marL="228600" indent="-228600" defTabSz="914400">
              <a:lnSpc>
                <a:spcPct val="72000"/>
              </a:lnSpc>
              <a:spcBef>
                <a:spcPts val="1000"/>
              </a:spcBef>
              <a:buSzPct val="100000"/>
              <a:buFont typeface="Arial"/>
              <a:buChar char="•"/>
              <a:defRPr sz="1200">
                <a:latin typeface="Arial"/>
                <a:ea typeface="Arial"/>
                <a:cs typeface="Arial"/>
                <a:sym typeface="Arial"/>
              </a:defRPr>
            </a:pPr>
            <a:r>
              <a:rPr dirty="0"/>
              <a:t>The conditions of my life are excellent. </a:t>
            </a:r>
          </a:p>
          <a:p>
            <a:pPr marL="228600" indent="-228600" defTabSz="914400">
              <a:lnSpc>
                <a:spcPct val="72000"/>
              </a:lnSpc>
              <a:spcBef>
                <a:spcPts val="1000"/>
              </a:spcBef>
              <a:buSzPct val="100000"/>
              <a:buFont typeface="Arial"/>
              <a:buChar char="•"/>
              <a:defRPr sz="1200">
                <a:latin typeface="Arial"/>
                <a:ea typeface="Arial"/>
                <a:cs typeface="Arial"/>
                <a:sym typeface="Arial"/>
              </a:defRPr>
            </a:pPr>
            <a:r>
              <a:rPr dirty="0"/>
              <a:t>I am satisfied with my life. </a:t>
            </a:r>
          </a:p>
          <a:p>
            <a:pPr marL="228600" indent="-228600" defTabSz="914400">
              <a:lnSpc>
                <a:spcPct val="72000"/>
              </a:lnSpc>
              <a:spcBef>
                <a:spcPts val="1000"/>
              </a:spcBef>
              <a:buSzPct val="100000"/>
              <a:buFont typeface="Arial"/>
              <a:buChar char="•"/>
              <a:defRPr sz="1200">
                <a:latin typeface="Arial"/>
                <a:ea typeface="Arial"/>
                <a:cs typeface="Arial"/>
                <a:sym typeface="Arial"/>
              </a:defRPr>
            </a:pPr>
            <a:r>
              <a:rPr dirty="0"/>
              <a:t>So far I have gotten the important things I want in life. </a:t>
            </a:r>
          </a:p>
          <a:p>
            <a:pPr marL="228600" indent="-228600" defTabSz="914400">
              <a:lnSpc>
                <a:spcPct val="72000"/>
              </a:lnSpc>
              <a:spcBef>
                <a:spcPts val="1000"/>
              </a:spcBef>
              <a:buSzPct val="100000"/>
              <a:buFont typeface="Arial"/>
              <a:buChar char="•"/>
              <a:defRPr sz="1200">
                <a:latin typeface="Arial"/>
                <a:ea typeface="Arial"/>
                <a:cs typeface="Arial"/>
                <a:sym typeface="Arial"/>
              </a:defRPr>
            </a:pPr>
            <a:r>
              <a:rPr dirty="0"/>
              <a:t>If I could live my life over, I would change almost nothing. </a:t>
            </a:r>
          </a:p>
        </p:txBody>
      </p:sp>
      <p:sp>
        <p:nvSpPr>
          <p:cNvPr id="122" name="Text Placeholder 7"/>
          <p:cNvSpPr>
            <a:spLocks noGrp="1"/>
          </p:cNvSpPr>
          <p:nvPr>
            <p:ph type="body" idx="2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defTabSz="868680">
              <a:spcBef>
                <a:spcPts val="900"/>
              </a:spcBef>
              <a:buSzTx/>
              <a:buFontTx/>
              <a:buNone/>
              <a:defRPr sz="1710" b="1">
                <a:solidFill>
                  <a:srgbClr val="194177"/>
                </a:solidFill>
              </a:defRPr>
            </a:lvl1pPr>
          </a:lstStyle>
          <a:p>
            <a:r>
              <a:t>Preferences</a:t>
            </a:r>
          </a:p>
        </p:txBody>
      </p:sp>
      <p:sp>
        <p:nvSpPr>
          <p:cNvPr id="123" name="Content Placeholder 8"/>
          <p:cNvSpPr txBox="1"/>
          <p:nvPr/>
        </p:nvSpPr>
        <p:spPr>
          <a:xfrm>
            <a:off x="369408" y="1158023"/>
            <a:ext cx="4136941" cy="16184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marL="228600" indent="-228600" defTabSz="914400">
              <a:lnSpc>
                <a:spcPct val="81000"/>
              </a:lnSpc>
              <a:spcBef>
                <a:spcPts val="1000"/>
              </a:spcBef>
              <a:buSzPct val="100000"/>
              <a:buFont typeface="Arial"/>
              <a:buChar char="•"/>
              <a:defRPr sz="1600">
                <a:latin typeface="Arial"/>
                <a:ea typeface="Arial"/>
                <a:cs typeface="Arial"/>
                <a:sym typeface="Arial"/>
              </a:defRPr>
            </a:pPr>
            <a:r>
              <a:rPr dirty="0"/>
              <a:t>I like to </a:t>
            </a:r>
            <a:r>
              <a:rPr b="1" dirty="0"/>
              <a:t>read</a:t>
            </a:r>
            <a:r>
              <a:rPr dirty="0"/>
              <a:t>.</a:t>
            </a:r>
          </a:p>
          <a:p>
            <a:pPr marL="228600" indent="-228600" defTabSz="914400">
              <a:lnSpc>
                <a:spcPct val="81000"/>
              </a:lnSpc>
              <a:spcBef>
                <a:spcPts val="1000"/>
              </a:spcBef>
              <a:buSzPct val="100000"/>
              <a:buFont typeface="Arial"/>
              <a:buChar char="•"/>
              <a:defRPr sz="1600">
                <a:latin typeface="Arial"/>
                <a:ea typeface="Arial"/>
                <a:cs typeface="Arial"/>
                <a:sym typeface="Arial"/>
              </a:defRPr>
            </a:pPr>
            <a:r>
              <a:rPr dirty="0"/>
              <a:t>I like to </a:t>
            </a:r>
            <a:r>
              <a:rPr b="1" dirty="0"/>
              <a:t>watch TV</a:t>
            </a:r>
            <a:r>
              <a:rPr dirty="0"/>
              <a:t>. </a:t>
            </a:r>
          </a:p>
          <a:p>
            <a:pPr marL="228600" indent="-228600" defTabSz="914400">
              <a:lnSpc>
                <a:spcPct val="81000"/>
              </a:lnSpc>
              <a:spcBef>
                <a:spcPts val="1000"/>
              </a:spcBef>
              <a:buSzPct val="100000"/>
              <a:buFont typeface="Arial"/>
              <a:buChar char="•"/>
              <a:defRPr sz="1600">
                <a:latin typeface="Arial"/>
                <a:ea typeface="Arial"/>
                <a:cs typeface="Arial"/>
                <a:sym typeface="Arial"/>
              </a:defRPr>
            </a:pPr>
            <a:r>
              <a:rPr dirty="0"/>
              <a:t>I like to </a:t>
            </a:r>
            <a:r>
              <a:rPr b="1" dirty="0"/>
              <a:t>nap</a:t>
            </a:r>
            <a:r>
              <a:rPr dirty="0"/>
              <a:t>. </a:t>
            </a:r>
          </a:p>
          <a:p>
            <a:pPr marL="228600" indent="-228600" defTabSz="914400">
              <a:lnSpc>
                <a:spcPct val="81000"/>
              </a:lnSpc>
              <a:spcBef>
                <a:spcPts val="1000"/>
              </a:spcBef>
              <a:buSzPct val="100000"/>
              <a:buFont typeface="Arial"/>
              <a:buChar char="•"/>
              <a:defRPr sz="1600">
                <a:latin typeface="Arial"/>
                <a:ea typeface="Arial"/>
                <a:cs typeface="Arial"/>
                <a:sym typeface="Arial"/>
              </a:defRPr>
            </a:pPr>
            <a:r>
              <a:rPr dirty="0"/>
              <a:t>I like to </a:t>
            </a:r>
            <a:r>
              <a:rPr b="1" dirty="0"/>
              <a:t>listen to music</a:t>
            </a:r>
            <a:r>
              <a:rPr dirty="0"/>
              <a:t>. </a:t>
            </a:r>
          </a:p>
          <a:p>
            <a:pPr marL="228600" indent="-228600" defTabSz="914400">
              <a:lnSpc>
                <a:spcPct val="81000"/>
              </a:lnSpc>
              <a:spcBef>
                <a:spcPts val="1000"/>
              </a:spcBef>
              <a:buSzPct val="100000"/>
              <a:buFont typeface="Arial"/>
              <a:buChar char="•"/>
              <a:defRPr sz="1600">
                <a:latin typeface="Arial"/>
                <a:ea typeface="Arial"/>
                <a:cs typeface="Arial"/>
                <a:sym typeface="Arial"/>
              </a:defRPr>
            </a:pPr>
            <a:r>
              <a:rPr dirty="0"/>
              <a:t>I like to </a:t>
            </a:r>
            <a:r>
              <a:rPr b="1" dirty="0"/>
              <a:t>travel</a:t>
            </a:r>
            <a:r>
              <a:rPr dirty="0"/>
              <a:t>. </a:t>
            </a:r>
          </a:p>
        </p:txBody>
      </p:sp>
      <p:sp>
        <p:nvSpPr>
          <p:cNvPr id="124" name="Text Placeholder 9"/>
          <p:cNvSpPr>
            <a:spLocks noGrp="1"/>
          </p:cNvSpPr>
          <p:nvPr>
            <p:ph type="body" idx="23"/>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defTabSz="868680">
              <a:spcBef>
                <a:spcPts val="900"/>
              </a:spcBef>
              <a:buSzTx/>
              <a:buFontTx/>
              <a:buNone/>
              <a:defRPr sz="1710" b="1">
                <a:solidFill>
                  <a:srgbClr val="194177"/>
                </a:solidFill>
              </a:defRPr>
            </a:lvl1pPr>
          </a:lstStyle>
          <a:p>
            <a:r>
              <a:t>Personality</a:t>
            </a:r>
          </a:p>
        </p:txBody>
      </p:sp>
      <p:sp>
        <p:nvSpPr>
          <p:cNvPr id="125" name="Content Placeholder 10"/>
          <p:cNvSpPr txBox="1"/>
          <p:nvPr/>
        </p:nvSpPr>
        <p:spPr>
          <a:xfrm>
            <a:off x="4637650" y="1158023"/>
            <a:ext cx="4136941" cy="16184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marL="228600" indent="-228600" defTabSz="914400">
              <a:lnSpc>
                <a:spcPct val="72000"/>
              </a:lnSpc>
              <a:spcBef>
                <a:spcPts val="1000"/>
              </a:spcBef>
              <a:buSzPct val="100000"/>
              <a:buFont typeface="Arial"/>
              <a:buChar char="•"/>
              <a:defRPr sz="1400">
                <a:latin typeface="Arial"/>
                <a:ea typeface="Arial"/>
                <a:cs typeface="Arial"/>
                <a:sym typeface="Arial"/>
              </a:defRPr>
            </a:pPr>
            <a:r>
              <a:rPr dirty="0"/>
              <a:t>I am </a:t>
            </a:r>
            <a:r>
              <a:rPr b="1" dirty="0"/>
              <a:t>extraverted and enthusiastic</a:t>
            </a:r>
            <a:r>
              <a:rPr dirty="0"/>
              <a:t>. </a:t>
            </a:r>
          </a:p>
          <a:p>
            <a:pPr marL="228600" indent="-228600" defTabSz="914400">
              <a:lnSpc>
                <a:spcPct val="72000"/>
              </a:lnSpc>
              <a:spcBef>
                <a:spcPts val="1000"/>
              </a:spcBef>
              <a:buSzPct val="100000"/>
              <a:buFont typeface="Arial"/>
              <a:buChar char="•"/>
              <a:defRPr sz="1400">
                <a:latin typeface="Arial"/>
                <a:ea typeface="Arial"/>
                <a:cs typeface="Arial"/>
                <a:sym typeface="Arial"/>
              </a:defRPr>
            </a:pPr>
            <a:r>
              <a:rPr dirty="0"/>
              <a:t>I am </a:t>
            </a:r>
            <a:r>
              <a:rPr b="1" dirty="0"/>
              <a:t>critical and quarrelsome</a:t>
            </a:r>
            <a:r>
              <a:rPr dirty="0"/>
              <a:t>. </a:t>
            </a:r>
          </a:p>
          <a:p>
            <a:pPr marL="228600" indent="-228600" defTabSz="914400">
              <a:lnSpc>
                <a:spcPct val="72000"/>
              </a:lnSpc>
              <a:spcBef>
                <a:spcPts val="1000"/>
              </a:spcBef>
              <a:buSzPct val="100000"/>
              <a:buFont typeface="Arial"/>
              <a:buChar char="•"/>
              <a:defRPr sz="1400">
                <a:latin typeface="Arial"/>
                <a:ea typeface="Arial"/>
                <a:cs typeface="Arial"/>
                <a:sym typeface="Arial"/>
              </a:defRPr>
            </a:pPr>
            <a:r>
              <a:rPr dirty="0"/>
              <a:t>I am </a:t>
            </a:r>
            <a:r>
              <a:rPr b="1" dirty="0"/>
              <a:t>dependable and self-disciplined</a:t>
            </a:r>
            <a:r>
              <a:rPr dirty="0"/>
              <a:t>. </a:t>
            </a:r>
          </a:p>
          <a:p>
            <a:pPr marL="228600" indent="-228600" defTabSz="914400">
              <a:lnSpc>
                <a:spcPct val="72000"/>
              </a:lnSpc>
              <a:spcBef>
                <a:spcPts val="1000"/>
              </a:spcBef>
              <a:buSzPct val="100000"/>
              <a:buFont typeface="Arial"/>
              <a:buChar char="•"/>
              <a:defRPr sz="1400">
                <a:latin typeface="Arial"/>
                <a:ea typeface="Arial"/>
                <a:cs typeface="Arial"/>
                <a:sym typeface="Arial"/>
              </a:defRPr>
            </a:pPr>
            <a:r>
              <a:rPr dirty="0"/>
              <a:t>I am </a:t>
            </a:r>
            <a:r>
              <a:rPr b="1" dirty="0"/>
              <a:t>anxious and easily upset</a:t>
            </a:r>
            <a:r>
              <a:rPr dirty="0"/>
              <a:t>. </a:t>
            </a:r>
          </a:p>
          <a:p>
            <a:pPr marL="228600" indent="-228600" defTabSz="914400">
              <a:lnSpc>
                <a:spcPct val="72000"/>
              </a:lnSpc>
              <a:spcBef>
                <a:spcPts val="1000"/>
              </a:spcBef>
              <a:buSzPct val="100000"/>
              <a:buFont typeface="Arial"/>
              <a:buChar char="•"/>
              <a:defRPr sz="1400">
                <a:latin typeface="Arial"/>
                <a:ea typeface="Arial"/>
                <a:cs typeface="Arial"/>
                <a:sym typeface="Arial"/>
              </a:defRPr>
            </a:pPr>
            <a:r>
              <a:rPr dirty="0"/>
              <a:t>I am </a:t>
            </a:r>
            <a:r>
              <a:rPr b="1" dirty="0"/>
              <a:t>complex and open to new experiences</a:t>
            </a:r>
            <a:r>
              <a:rPr dirty="0"/>
              <a:t>. </a:t>
            </a:r>
          </a:p>
        </p:txBody>
      </p:sp>
      <p:sp>
        <p:nvSpPr>
          <p:cNvPr id="126" name="Title 1"/>
          <p:cNvSpPr txBox="1">
            <a:spLocks noGrp="1"/>
          </p:cNvSpPr>
          <p:nvPr>
            <p:ph type="title" idx="4294967295"/>
          </p:nvPr>
        </p:nvSpPr>
        <p:spPr>
          <a:xfrm>
            <a:off x="0" y="501651"/>
            <a:ext cx="8496300" cy="369888"/>
          </a:xfrm>
          <a:prstGeom prst="rect">
            <a:avLst/>
          </a:prstGeom>
        </p:spPr>
        <p:txBody>
          <a:bodyPr/>
          <a:lstStyle>
            <a:lvl1pPr algn="ctr"/>
          </a:lstStyle>
          <a:p>
            <a:r>
              <a:t>Exp1 Domain-Specific Items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itle 1"/>
          <p:cNvSpPr txBox="1">
            <a:spLocks noGrp="1"/>
          </p:cNvSpPr>
          <p:nvPr>
            <p:ph type="title"/>
          </p:nvPr>
        </p:nvSpPr>
        <p:spPr>
          <a:xfrm>
            <a:off x="323689" y="871933"/>
            <a:ext cx="8496622" cy="369333"/>
          </a:xfrm>
          <a:prstGeom prst="rect">
            <a:avLst/>
          </a:prstGeom>
        </p:spPr>
        <p:txBody>
          <a:bodyPr/>
          <a:lstStyle/>
          <a:p>
            <a:r>
              <a:t>Scale/Inventory Sources</a:t>
            </a:r>
          </a:p>
        </p:txBody>
      </p:sp>
      <p:sp>
        <p:nvSpPr>
          <p:cNvPr id="131" name="Content Placeholder 2"/>
          <p:cNvSpPr txBox="1">
            <a:spLocks noGrp="1"/>
          </p:cNvSpPr>
          <p:nvPr>
            <p:ph type="body" idx="1"/>
          </p:nvPr>
        </p:nvSpPr>
        <p:spPr>
          <a:xfrm>
            <a:off x="323689" y="1389050"/>
            <a:ext cx="8496622" cy="3400028"/>
          </a:xfrm>
          <a:prstGeom prst="rect">
            <a:avLst/>
          </a:prstGeom>
        </p:spPr>
        <p:txBody>
          <a:bodyPr/>
          <a:lstStyle/>
          <a:p>
            <a:pPr marL="0" indent="0">
              <a:lnSpc>
                <a:spcPct val="72000"/>
              </a:lnSpc>
              <a:buSzTx/>
              <a:buNone/>
              <a:defRPr sz="1200"/>
            </a:pPr>
            <a:r>
              <a:t>Preferences (amended items that appear in these references)</a:t>
            </a:r>
          </a:p>
          <a:p>
            <a:pPr>
              <a:lnSpc>
                <a:spcPct val="72000"/>
              </a:lnSpc>
              <a:defRPr sz="1200"/>
            </a:pPr>
            <a:r>
              <a:t>Jopp, D., &amp; Hertzog, C. (2010). Assessing adult leisure activities: An extension of a self-report activity questionnaire. </a:t>
            </a:r>
            <a:r>
              <a:rPr i="1"/>
              <a:t>Psychological Assessment, 22</a:t>
            </a:r>
            <a:r>
              <a:t>(1), 108–120. </a:t>
            </a:r>
            <a:r>
              <a:rPr u="sng">
                <a:solidFill>
                  <a:srgbClr val="0000FF"/>
                </a:solidFill>
                <a:uFill>
                  <a:solidFill>
                    <a:srgbClr val="0000FF"/>
                  </a:solidFill>
                </a:uFill>
                <a:hlinkClick r:id="rId3"/>
              </a:rPr>
              <a:t>https://doi.org/10.1037/a0017662</a:t>
            </a:r>
          </a:p>
          <a:p>
            <a:pPr>
              <a:lnSpc>
                <a:spcPct val="72000"/>
              </a:lnSpc>
              <a:defRPr sz="1200"/>
            </a:pPr>
            <a:r>
              <a:t>Rommerskirch-Manietta, M., Bergmann, J. M., Manietta, C., Purwins, D., Van Haitsma, K., Abbott, K. M., &amp; Roes, M. (2024). Exploration of the content and structure of preferences for leisure activities of people receiving adult day services using concept mapping. </a:t>
            </a:r>
            <a:r>
              <a:rPr i="1"/>
              <a:t>The Gerontologist, 64</a:t>
            </a:r>
            <a:r>
              <a:t>(5), gnad142. </a:t>
            </a:r>
            <a:r>
              <a:rPr u="sng">
                <a:solidFill>
                  <a:srgbClr val="0000FF"/>
                </a:solidFill>
                <a:uFill>
                  <a:solidFill>
                    <a:srgbClr val="0000FF"/>
                  </a:solidFill>
                </a:uFill>
                <a:hlinkClick r:id="rId4"/>
              </a:rPr>
              <a:t>https://doi.org/10.1093/geront/gnad142</a:t>
            </a:r>
          </a:p>
          <a:p>
            <a:pPr marL="0" indent="0">
              <a:lnSpc>
                <a:spcPct val="72000"/>
              </a:lnSpc>
              <a:buSzTx/>
              <a:buNone/>
              <a:defRPr sz="1200"/>
            </a:pPr>
            <a:r>
              <a:t>Personality</a:t>
            </a:r>
          </a:p>
          <a:p>
            <a:pPr>
              <a:lnSpc>
                <a:spcPct val="72000"/>
              </a:lnSpc>
              <a:defRPr sz="1200"/>
            </a:pPr>
            <a:r>
              <a:t>Gosling, S. D., Rentfrow, P. J., &amp; Swann Jr, W. B. (2003). A very brief measure of the Big-Five personality domains. Journal of Research in personality, 37(6), 504-528.</a:t>
            </a:r>
          </a:p>
          <a:p>
            <a:pPr marL="0" indent="0">
              <a:lnSpc>
                <a:spcPct val="72000"/>
              </a:lnSpc>
              <a:buSzTx/>
              <a:buNone/>
              <a:defRPr sz="1200"/>
            </a:pPr>
            <a:r>
              <a:t>Values</a:t>
            </a:r>
          </a:p>
          <a:p>
            <a:pPr>
              <a:lnSpc>
                <a:spcPct val="72000"/>
              </a:lnSpc>
              <a:defRPr sz="1200"/>
            </a:pPr>
            <a:r>
              <a:t>Lechner, C. M., Beierlein, C., Davidov, E., &amp; Schwartz, S. H. (2024). Measuring the Four Higher-Order Values in Schwartz’s Theory: Validation of a 17-Item Inventory. Journal of Personality assessment, 106(5), 651-664.</a:t>
            </a:r>
          </a:p>
          <a:p>
            <a:pPr marL="0" indent="0">
              <a:lnSpc>
                <a:spcPct val="72000"/>
              </a:lnSpc>
              <a:buSzTx/>
              <a:buNone/>
              <a:defRPr sz="1200"/>
            </a:pPr>
            <a:r>
              <a:t>Life Satisfaction</a:t>
            </a:r>
          </a:p>
          <a:p>
            <a:pPr>
              <a:lnSpc>
                <a:spcPct val="72000"/>
              </a:lnSpc>
              <a:defRPr sz="1200"/>
            </a:pPr>
            <a:r>
              <a:t>Diener, E. D., Emmons, R. A., Larsen, R. J., &amp; Griffin, S. (1985). The satisfaction with life scale. Journal of personality assessment, 49(1), 71-75.</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ontent Placeholder 2"/>
          <p:cNvSpPr txBox="1">
            <a:spLocks noGrp="1"/>
          </p:cNvSpPr>
          <p:nvPr>
            <p:ph type="body" sz="half" idx="1"/>
          </p:nvPr>
        </p:nvSpPr>
        <p:spPr>
          <a:xfrm>
            <a:off x="323688" y="1444893"/>
            <a:ext cx="4330074" cy="3339773"/>
          </a:xfrm>
          <a:prstGeom prst="rect">
            <a:avLst/>
          </a:prstGeom>
        </p:spPr>
        <p:txBody>
          <a:bodyPr/>
          <a:lstStyle/>
          <a:p>
            <a:pPr marL="0" indent="0">
              <a:buSzTx/>
              <a:buNone/>
            </a:pPr>
            <a:r>
              <a:t>Main Effect of Temporal Direction</a:t>
            </a:r>
          </a:p>
          <a:p>
            <a:r>
              <a:t>F(1, 1061) = 78.80, </a:t>
            </a:r>
            <a:r>
              <a:rPr i="1"/>
              <a:t>p </a:t>
            </a:r>
            <a:r>
              <a:t>&lt; 0.0001</a:t>
            </a:r>
          </a:p>
          <a:p>
            <a:r>
              <a:t>Demonstrates EHI in first within-subjects design.</a:t>
            </a:r>
          </a:p>
        </p:txBody>
      </p:sp>
      <p:pic>
        <p:nvPicPr>
          <p:cNvPr id="136" name="Picture 6" descr="Picture 6"/>
          <p:cNvPicPr>
            <a:picLocks noChangeAspect="1"/>
          </p:cNvPicPr>
          <p:nvPr/>
        </p:nvPicPr>
        <p:blipFill>
          <a:blip r:embed="rId3"/>
          <a:stretch>
            <a:fillRect/>
          </a:stretch>
        </p:blipFill>
        <p:spPr>
          <a:xfrm>
            <a:off x="5157627" y="1144092"/>
            <a:ext cx="2894257" cy="3640575"/>
          </a:xfrm>
          <a:prstGeom prst="rect">
            <a:avLst/>
          </a:prstGeom>
          <a:ln w="12700">
            <a:miter lim="400000"/>
          </a:ln>
        </p:spPr>
      </p:pic>
      <p:sp>
        <p:nvSpPr>
          <p:cNvPr id="137" name="Title 1"/>
          <p:cNvSpPr txBox="1">
            <a:spLocks noGrp="1"/>
          </p:cNvSpPr>
          <p:nvPr>
            <p:ph type="title"/>
          </p:nvPr>
        </p:nvSpPr>
        <p:spPr>
          <a:xfrm>
            <a:off x="323689" y="871933"/>
            <a:ext cx="8496622" cy="369333"/>
          </a:xfrm>
          <a:prstGeom prst="rect">
            <a:avLst/>
          </a:prstGeom>
        </p:spPr>
        <p:txBody>
          <a:bodyPr/>
          <a:lstStyle/>
          <a:p>
            <a:r>
              <a:rPr dirty="0"/>
              <a:t>E1 </a:t>
            </a:r>
            <a:r>
              <a:rPr lang="en-CA" dirty="0"/>
              <a:t>(EHI task) </a:t>
            </a:r>
            <a:r>
              <a:rPr dirty="0"/>
              <a:t>Results</a:t>
            </a:r>
            <a:r>
              <a:rPr lang="en-CA" dirty="0"/>
              <a:t>:</a:t>
            </a:r>
            <a:r>
              <a:rPr dirty="0"/>
              <a:t> Domain Specific Questions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itle 1"/>
          <p:cNvSpPr txBox="1">
            <a:spLocks noGrp="1"/>
          </p:cNvSpPr>
          <p:nvPr>
            <p:ph type="title"/>
          </p:nvPr>
        </p:nvSpPr>
        <p:spPr>
          <a:xfrm>
            <a:off x="323689" y="871933"/>
            <a:ext cx="8496622" cy="369333"/>
          </a:xfrm>
          <a:prstGeom prst="rect">
            <a:avLst/>
          </a:prstGeom>
        </p:spPr>
        <p:txBody>
          <a:bodyPr>
            <a:normAutofit fontScale="90000"/>
          </a:bodyPr>
          <a:lstStyle>
            <a:lvl1pPr>
              <a:defRPr sz="1800"/>
            </a:lvl1pPr>
          </a:lstStyle>
          <a:p>
            <a:r>
              <a:rPr lang="en-CA" dirty="0"/>
              <a:t>E1 (EHI task) Results (Domain Specific): </a:t>
            </a:r>
            <a:r>
              <a:rPr dirty="0"/>
              <a:t>Temporal Display Order by Temporal Direction </a:t>
            </a:r>
          </a:p>
        </p:txBody>
      </p:sp>
      <p:pic>
        <p:nvPicPr>
          <p:cNvPr id="140" name="Picture 4" descr="Picture 4"/>
          <p:cNvPicPr>
            <a:picLocks noChangeAspect="1"/>
          </p:cNvPicPr>
          <p:nvPr/>
        </p:nvPicPr>
        <p:blipFill>
          <a:blip r:embed="rId3"/>
          <a:stretch>
            <a:fillRect/>
          </a:stretch>
        </p:blipFill>
        <p:spPr>
          <a:xfrm>
            <a:off x="2814879" y="1389050"/>
            <a:ext cx="3514240" cy="3400028"/>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itle 1"/>
          <p:cNvSpPr txBox="1">
            <a:spLocks noGrp="1"/>
          </p:cNvSpPr>
          <p:nvPr>
            <p:ph type="title"/>
          </p:nvPr>
        </p:nvSpPr>
        <p:spPr>
          <a:xfrm>
            <a:off x="323689" y="871933"/>
            <a:ext cx="8496622" cy="369333"/>
          </a:xfrm>
          <a:prstGeom prst="rect">
            <a:avLst/>
          </a:prstGeom>
        </p:spPr>
        <p:txBody>
          <a:bodyPr>
            <a:normAutofit fontScale="90000"/>
          </a:bodyPr>
          <a:lstStyle/>
          <a:p>
            <a:r>
              <a:rPr lang="en-CA" dirty="0"/>
              <a:t>E1 (EHI task) Results </a:t>
            </a:r>
            <a:r>
              <a:rPr dirty="0"/>
              <a:t>(Domain Specific): Domain by Temporal Direction</a:t>
            </a:r>
          </a:p>
        </p:txBody>
      </p:sp>
      <p:pic>
        <p:nvPicPr>
          <p:cNvPr id="145" name="Picture 4" descr="Picture 4"/>
          <p:cNvPicPr>
            <a:picLocks noChangeAspect="1"/>
          </p:cNvPicPr>
          <p:nvPr/>
        </p:nvPicPr>
        <p:blipFill>
          <a:blip r:embed="rId3"/>
          <a:stretch>
            <a:fillRect/>
          </a:stretch>
        </p:blipFill>
        <p:spPr>
          <a:xfrm>
            <a:off x="2841706" y="1389050"/>
            <a:ext cx="3460588" cy="3400028"/>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ontent Placeholder 2"/>
          <p:cNvSpPr txBox="1">
            <a:spLocks noGrp="1"/>
          </p:cNvSpPr>
          <p:nvPr>
            <p:ph type="body" sz="half" idx="1"/>
          </p:nvPr>
        </p:nvSpPr>
        <p:spPr>
          <a:xfrm>
            <a:off x="323688" y="1444893"/>
            <a:ext cx="4330074" cy="3339773"/>
          </a:xfrm>
          <a:prstGeom prst="rect">
            <a:avLst/>
          </a:prstGeom>
        </p:spPr>
        <p:txBody>
          <a:bodyPr/>
          <a:lstStyle/>
          <a:p>
            <a:pPr marL="0" indent="0">
              <a:buSzTx/>
              <a:buNone/>
            </a:pPr>
            <a:r>
              <a:t>Main effect of temporal direction</a:t>
            </a:r>
          </a:p>
          <a:p>
            <a:r>
              <a:t>F(1, 1061) = 67.47, </a:t>
            </a:r>
            <a:r>
              <a:rPr i="1"/>
              <a:t>p</a:t>
            </a:r>
            <a:r>
              <a:t> &lt; 0.0001</a:t>
            </a:r>
          </a:p>
          <a:p>
            <a:r>
              <a:t>Again demonstrating EHI</a:t>
            </a:r>
          </a:p>
          <a:p>
            <a:r>
              <a:t>No significant interaction with temporal direction</a:t>
            </a:r>
          </a:p>
        </p:txBody>
      </p:sp>
      <p:pic>
        <p:nvPicPr>
          <p:cNvPr id="150" name="Picture 5" descr="Picture 5"/>
          <p:cNvPicPr>
            <a:picLocks noChangeAspect="1"/>
          </p:cNvPicPr>
          <p:nvPr/>
        </p:nvPicPr>
        <p:blipFill>
          <a:blip r:embed="rId3"/>
          <a:stretch>
            <a:fillRect/>
          </a:stretch>
        </p:blipFill>
        <p:spPr>
          <a:xfrm>
            <a:off x="4931595" y="1241266"/>
            <a:ext cx="2843580" cy="3543401"/>
          </a:xfrm>
          <a:prstGeom prst="rect">
            <a:avLst/>
          </a:prstGeom>
          <a:ln w="12700">
            <a:miter lim="400000"/>
          </a:ln>
        </p:spPr>
      </p:pic>
      <p:sp>
        <p:nvSpPr>
          <p:cNvPr id="151" name="Title 1"/>
          <p:cNvSpPr txBox="1">
            <a:spLocks noGrp="1"/>
          </p:cNvSpPr>
          <p:nvPr>
            <p:ph type="title"/>
          </p:nvPr>
        </p:nvSpPr>
        <p:spPr>
          <a:xfrm>
            <a:off x="323689" y="871933"/>
            <a:ext cx="8496622" cy="369333"/>
          </a:xfrm>
          <a:prstGeom prst="rect">
            <a:avLst/>
          </a:prstGeom>
        </p:spPr>
        <p:txBody>
          <a:bodyPr/>
          <a:lstStyle/>
          <a:p>
            <a:r>
              <a:rPr lang="en-CA" dirty="0"/>
              <a:t>E1 (EHI task) Results: </a:t>
            </a:r>
            <a:r>
              <a:rPr dirty="0"/>
              <a:t>Domain General Question</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itle 1"/>
          <p:cNvSpPr txBox="1">
            <a:spLocks noGrp="1"/>
          </p:cNvSpPr>
          <p:nvPr>
            <p:ph type="title"/>
          </p:nvPr>
        </p:nvSpPr>
        <p:spPr>
          <a:xfrm>
            <a:off x="323689" y="871933"/>
            <a:ext cx="8496622" cy="369333"/>
          </a:xfrm>
          <a:prstGeom prst="rect">
            <a:avLst/>
          </a:prstGeom>
        </p:spPr>
        <p:txBody>
          <a:bodyPr/>
          <a:lstStyle/>
          <a:p>
            <a:r>
              <a:rPr dirty="0"/>
              <a:t>E1 correlations</a:t>
            </a:r>
            <a:r>
              <a:rPr lang="en-CA" dirty="0"/>
              <a:t>: EHI effect with individual difference measures </a:t>
            </a:r>
            <a:endParaRPr dirty="0"/>
          </a:p>
        </p:txBody>
      </p:sp>
      <p:graphicFrame>
        <p:nvGraphicFramePr>
          <p:cNvPr id="154" name="Table 12"/>
          <p:cNvGraphicFramePr/>
          <p:nvPr>
            <p:extLst>
              <p:ext uri="{D42A27DB-BD31-4B8C-83A1-F6EECF244321}">
                <p14:modId xmlns:p14="http://schemas.microsoft.com/office/powerpoint/2010/main" val="2003306664"/>
              </p:ext>
            </p:extLst>
          </p:nvPr>
        </p:nvGraphicFramePr>
        <p:xfrm>
          <a:off x="323689" y="1895392"/>
          <a:ext cx="8496624" cy="2387346"/>
        </p:xfrm>
        <a:graphic>
          <a:graphicData uri="http://schemas.openxmlformats.org/drawingml/2006/table">
            <a:tbl>
              <a:tblPr firstRow="1" firstCol="1" bandRow="1">
                <a:tableStyleId>{4C3C2611-4C71-4FC5-86AE-919BDF0F9419}</a:tableStyleId>
              </a:tblPr>
              <a:tblGrid>
                <a:gridCol w="2417512">
                  <a:extLst>
                    <a:ext uri="{9D8B030D-6E8A-4147-A177-3AD203B41FA5}">
                      <a16:colId xmlns:a16="http://schemas.microsoft.com/office/drawing/2014/main" val="20000"/>
                    </a:ext>
                  </a:extLst>
                </a:gridCol>
                <a:gridCol w="1534217">
                  <a:extLst>
                    <a:ext uri="{9D8B030D-6E8A-4147-A177-3AD203B41FA5}">
                      <a16:colId xmlns:a16="http://schemas.microsoft.com/office/drawing/2014/main" val="20001"/>
                    </a:ext>
                  </a:extLst>
                </a:gridCol>
                <a:gridCol w="2219789">
                  <a:extLst>
                    <a:ext uri="{9D8B030D-6E8A-4147-A177-3AD203B41FA5}">
                      <a16:colId xmlns:a16="http://schemas.microsoft.com/office/drawing/2014/main" val="20002"/>
                    </a:ext>
                  </a:extLst>
                </a:gridCol>
                <a:gridCol w="2325106">
                  <a:extLst>
                    <a:ext uri="{9D8B030D-6E8A-4147-A177-3AD203B41FA5}">
                      <a16:colId xmlns:a16="http://schemas.microsoft.com/office/drawing/2014/main" val="20003"/>
                    </a:ext>
                  </a:extLst>
                </a:gridCol>
              </a:tblGrid>
              <a:tr h="795782">
                <a:tc>
                  <a:txBody>
                    <a:bodyPr/>
                    <a:lstStyle/>
                    <a:p>
                      <a:pPr algn="l" defTabSz="914400">
                        <a:defRPr sz="1800" b="0">
                          <a:solidFill>
                            <a:srgbClr val="000000"/>
                          </a:solidFill>
                        </a:defRPr>
                      </a:pPr>
                      <a:r>
                        <a:rPr sz="2400" b="1" dirty="0">
                          <a:solidFill>
                            <a:srgbClr val="FFFFFF"/>
                          </a:solidFill>
                        </a:rPr>
                        <a:t> </a:t>
                      </a:r>
                    </a:p>
                  </a:txBody>
                  <a:tcPr marL="0" marR="0" marT="0" marB="0" horzOverflow="overflow">
                    <a:solidFill>
                      <a:srgbClr val="5B9BD5"/>
                    </a:solidFill>
                  </a:tcPr>
                </a:tc>
                <a:tc>
                  <a:txBody>
                    <a:bodyPr/>
                    <a:lstStyle/>
                    <a:p>
                      <a:pPr algn="ctr" defTabSz="914400">
                        <a:defRPr sz="1800" b="0">
                          <a:solidFill>
                            <a:srgbClr val="000000"/>
                          </a:solidFill>
                        </a:defRPr>
                      </a:pPr>
                      <a:r>
                        <a:rPr sz="2400" b="1">
                          <a:solidFill>
                            <a:srgbClr val="FFFFFF"/>
                          </a:solidFill>
                        </a:rPr>
                        <a:t>AOT</a:t>
                      </a:r>
                    </a:p>
                  </a:txBody>
                  <a:tcPr marL="0" marR="0" marT="0" marB="0" horzOverflow="overflow">
                    <a:solidFill>
                      <a:srgbClr val="5B9BD5"/>
                    </a:solidFill>
                  </a:tcPr>
                </a:tc>
                <a:tc>
                  <a:txBody>
                    <a:bodyPr/>
                    <a:lstStyle/>
                    <a:p>
                      <a:pPr algn="ctr" defTabSz="914400">
                        <a:defRPr sz="1800" b="0">
                          <a:solidFill>
                            <a:srgbClr val="000000"/>
                          </a:solidFill>
                        </a:defRPr>
                      </a:pPr>
                      <a:r>
                        <a:rPr sz="2400" b="1">
                          <a:solidFill>
                            <a:srgbClr val="FFFFFF"/>
                          </a:solidFill>
                        </a:rPr>
                        <a:t>CRT (correct response)</a:t>
                      </a:r>
                    </a:p>
                  </a:txBody>
                  <a:tcPr marL="0" marR="0" marT="0" marB="0" horzOverflow="overflow">
                    <a:solidFill>
                      <a:srgbClr val="5B9BD5"/>
                    </a:solidFill>
                  </a:tcPr>
                </a:tc>
                <a:tc>
                  <a:txBody>
                    <a:bodyPr/>
                    <a:lstStyle/>
                    <a:p>
                      <a:pPr algn="ctr" defTabSz="914400">
                        <a:defRPr sz="1800" b="0">
                          <a:solidFill>
                            <a:srgbClr val="000000"/>
                          </a:solidFill>
                        </a:defRPr>
                      </a:pPr>
                      <a:r>
                        <a:rPr sz="2400" b="1">
                          <a:solidFill>
                            <a:srgbClr val="FFFFFF"/>
                          </a:solidFill>
                        </a:rPr>
                        <a:t>CRT (intuitive response)</a:t>
                      </a:r>
                    </a:p>
                  </a:txBody>
                  <a:tcPr marL="0" marR="0" marT="0" marB="0" horzOverflow="overflow">
                    <a:solidFill>
                      <a:srgbClr val="5B9BD5"/>
                    </a:solidFill>
                  </a:tcPr>
                </a:tc>
                <a:extLst>
                  <a:ext uri="{0D108BD9-81ED-4DB2-BD59-A6C34878D82A}">
                    <a16:rowId xmlns:a16="http://schemas.microsoft.com/office/drawing/2014/main" val="10000"/>
                  </a:ext>
                </a:extLst>
              </a:tr>
              <a:tr h="795782">
                <a:tc>
                  <a:txBody>
                    <a:bodyPr/>
                    <a:lstStyle/>
                    <a:p>
                      <a:pPr algn="l" defTabSz="914400">
                        <a:defRPr sz="1800" b="0">
                          <a:solidFill>
                            <a:srgbClr val="000000"/>
                          </a:solidFill>
                        </a:defRPr>
                      </a:pPr>
                      <a:r>
                        <a:rPr sz="2400" b="1" dirty="0">
                          <a:solidFill>
                            <a:srgbClr val="FFFFFF"/>
                          </a:solidFill>
                        </a:rPr>
                        <a:t>domain-specific </a:t>
                      </a:r>
                      <a:r>
                        <a:rPr lang="en-CA" sz="2400" b="1" dirty="0">
                          <a:solidFill>
                            <a:srgbClr val="FFFFFF"/>
                          </a:solidFill>
                        </a:rPr>
                        <a:t>EHI</a:t>
                      </a:r>
                      <a:endParaRPr sz="2400" b="1" dirty="0">
                        <a:solidFill>
                          <a:srgbClr val="FFFFFF"/>
                        </a:solidFill>
                      </a:endParaRPr>
                    </a:p>
                  </a:txBody>
                  <a:tcPr marL="0" marR="0" marT="0" marB="0" horzOverflow="overflow">
                    <a:solidFill>
                      <a:srgbClr val="5B9BD5"/>
                    </a:solidFill>
                  </a:tcPr>
                </a:tc>
                <a:tc>
                  <a:txBody>
                    <a:bodyPr/>
                    <a:lstStyle/>
                    <a:p>
                      <a:pPr algn="ctr" defTabSz="914400">
                        <a:defRPr sz="1800"/>
                      </a:pPr>
                      <a:r>
                        <a:rPr lang="en-CA" sz="2400" b="1" dirty="0"/>
                        <a:t>0.085**</a:t>
                      </a:r>
                      <a:endParaRPr sz="2400" b="1" dirty="0"/>
                    </a:p>
                  </a:txBody>
                  <a:tcPr marL="0" marR="0" marT="0" marB="0" horzOverflow="overflow">
                    <a:solidFill>
                      <a:srgbClr val="D0DEEF"/>
                    </a:solidFill>
                  </a:tcPr>
                </a:tc>
                <a:tc>
                  <a:txBody>
                    <a:bodyPr/>
                    <a:lstStyle/>
                    <a:p>
                      <a:pPr algn="ctr" defTabSz="914400">
                        <a:defRPr sz="1800"/>
                      </a:pPr>
                      <a:r>
                        <a:rPr lang="en-CA" sz="2400" dirty="0"/>
                        <a:t>0.051</a:t>
                      </a:r>
                      <a:endParaRPr sz="2400" dirty="0"/>
                    </a:p>
                  </a:txBody>
                  <a:tcPr marL="0" marR="0" marT="0" marB="0" horzOverflow="overflow">
                    <a:solidFill>
                      <a:srgbClr val="D0DEEF"/>
                    </a:solidFill>
                  </a:tcPr>
                </a:tc>
                <a:tc>
                  <a:txBody>
                    <a:bodyPr/>
                    <a:lstStyle/>
                    <a:p>
                      <a:pPr algn="ctr" defTabSz="914400">
                        <a:defRPr sz="1800"/>
                      </a:pPr>
                      <a:r>
                        <a:rPr lang="en-CA" sz="2400" dirty="0"/>
                        <a:t>-0.057</a:t>
                      </a:r>
                      <a:endParaRPr sz="2400" dirty="0"/>
                    </a:p>
                  </a:txBody>
                  <a:tcPr marL="0" marR="0" marT="0" marB="0" horzOverflow="overflow">
                    <a:solidFill>
                      <a:srgbClr val="D0DEEF"/>
                    </a:solidFill>
                  </a:tcPr>
                </a:tc>
                <a:extLst>
                  <a:ext uri="{0D108BD9-81ED-4DB2-BD59-A6C34878D82A}">
                    <a16:rowId xmlns:a16="http://schemas.microsoft.com/office/drawing/2014/main" val="10001"/>
                  </a:ext>
                </a:extLst>
              </a:tr>
              <a:tr h="795782">
                <a:tc>
                  <a:txBody>
                    <a:bodyPr/>
                    <a:lstStyle/>
                    <a:p>
                      <a:pPr algn="l" defTabSz="914400">
                        <a:defRPr sz="1800" b="0">
                          <a:solidFill>
                            <a:srgbClr val="000000"/>
                          </a:solidFill>
                        </a:defRPr>
                      </a:pPr>
                      <a:r>
                        <a:rPr sz="2400" b="1" dirty="0">
                          <a:solidFill>
                            <a:srgbClr val="FFFFFF"/>
                          </a:solidFill>
                        </a:rPr>
                        <a:t>domain-general </a:t>
                      </a:r>
                      <a:r>
                        <a:rPr lang="en-CA" sz="2400" b="1" dirty="0">
                          <a:solidFill>
                            <a:srgbClr val="FFFFFF"/>
                          </a:solidFill>
                        </a:rPr>
                        <a:t>EHI</a:t>
                      </a:r>
                      <a:endParaRPr sz="2400" b="1" dirty="0">
                        <a:solidFill>
                          <a:srgbClr val="FFFFFF"/>
                        </a:solidFill>
                      </a:endParaRPr>
                    </a:p>
                  </a:txBody>
                  <a:tcPr marL="0" marR="0" marT="0" marB="0" horzOverflow="overflow">
                    <a:solidFill>
                      <a:srgbClr val="5B9BD5"/>
                    </a:solidFill>
                  </a:tcPr>
                </a:tc>
                <a:tc>
                  <a:txBody>
                    <a:bodyPr/>
                    <a:lstStyle/>
                    <a:p>
                      <a:pPr algn="ctr" defTabSz="914400">
                        <a:defRPr sz="1800"/>
                      </a:pPr>
                      <a:r>
                        <a:rPr lang="en-CA" sz="2400" b="1" dirty="0"/>
                        <a:t>0.11***</a:t>
                      </a:r>
                      <a:endParaRPr sz="2400" b="1" dirty="0"/>
                    </a:p>
                  </a:txBody>
                  <a:tcPr marL="0" marR="0" marT="0" marB="0" horzOverflow="overflow">
                    <a:solidFill>
                      <a:srgbClr val="E9EFF7"/>
                    </a:solidFill>
                  </a:tcPr>
                </a:tc>
                <a:tc>
                  <a:txBody>
                    <a:bodyPr/>
                    <a:lstStyle/>
                    <a:p>
                      <a:pPr algn="ctr" defTabSz="914400">
                        <a:defRPr sz="1800"/>
                      </a:pPr>
                      <a:r>
                        <a:rPr lang="en-CA" sz="2400" b="1" dirty="0"/>
                        <a:t>0.067*</a:t>
                      </a:r>
                      <a:endParaRPr sz="2400" b="1" dirty="0"/>
                    </a:p>
                  </a:txBody>
                  <a:tcPr marL="0" marR="0" marT="0" marB="0" horzOverflow="overflow">
                    <a:solidFill>
                      <a:srgbClr val="E9EFF7"/>
                    </a:solidFill>
                  </a:tcPr>
                </a:tc>
                <a:tc>
                  <a:txBody>
                    <a:bodyPr/>
                    <a:lstStyle/>
                    <a:p>
                      <a:pPr algn="ctr" defTabSz="914400">
                        <a:defRPr sz="1800"/>
                      </a:pPr>
                      <a:r>
                        <a:rPr lang="en-CA" sz="2400" dirty="0"/>
                        <a:t>-0.057</a:t>
                      </a:r>
                      <a:endParaRPr sz="2400" dirty="0"/>
                    </a:p>
                  </a:txBody>
                  <a:tcPr marL="0" marR="0" marT="0" marB="0" horzOverflow="overflow">
                    <a:solidFill>
                      <a:srgbClr val="E9EFF7"/>
                    </a:solidFill>
                  </a:tcPr>
                </a:tc>
                <a:extLst>
                  <a:ext uri="{0D108BD9-81ED-4DB2-BD59-A6C34878D82A}">
                    <a16:rowId xmlns:a16="http://schemas.microsoft.com/office/drawing/2014/main" val="10002"/>
                  </a:ext>
                </a:extLst>
              </a:tr>
            </a:tbl>
          </a:graphicData>
        </a:graphic>
      </p:graphicFrame>
      <p:sp>
        <p:nvSpPr>
          <p:cNvPr id="155" name="TextBox 13"/>
          <p:cNvSpPr txBox="1"/>
          <p:nvPr/>
        </p:nvSpPr>
        <p:spPr>
          <a:xfrm>
            <a:off x="369408" y="4282737"/>
            <a:ext cx="6696873" cy="5737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fontScale="62500" lnSpcReduction="20000"/>
          </a:bodyPr>
          <a:lstStyle/>
          <a:p>
            <a:pPr>
              <a:defRPr sz="1400" i="1"/>
            </a:pPr>
            <a:r>
              <a:rPr lang="en-CA" dirty="0"/>
              <a:t>Note: Correlations are computed using Spearman’s rho. </a:t>
            </a:r>
          </a:p>
          <a:p>
            <a:pPr>
              <a:defRPr sz="1400" i="1"/>
            </a:pPr>
            <a:r>
              <a:rPr dirty="0"/>
              <a:t>*p</a:t>
            </a:r>
            <a:r>
              <a:rPr i="0" dirty="0"/>
              <a:t> &lt; 0.05</a:t>
            </a:r>
            <a:endParaRPr lang="en-CA" i="0" dirty="0"/>
          </a:p>
          <a:p>
            <a:pPr>
              <a:defRPr sz="1400" i="1"/>
            </a:pPr>
            <a:r>
              <a:rPr lang="en-CA" i="0" dirty="0"/>
              <a:t>**</a:t>
            </a:r>
            <a:r>
              <a:rPr lang="en-CA" i="1" dirty="0"/>
              <a:t>p</a:t>
            </a:r>
            <a:r>
              <a:rPr lang="en-CA" dirty="0"/>
              <a:t> &lt; 0.01</a:t>
            </a:r>
            <a:br>
              <a:rPr i="0" dirty="0"/>
            </a:br>
            <a:r>
              <a:rPr i="0" dirty="0"/>
              <a:t>***</a:t>
            </a:r>
            <a:r>
              <a:rPr dirty="0"/>
              <a:t>p</a:t>
            </a:r>
            <a:r>
              <a:rPr i="0" dirty="0"/>
              <a:t> &lt; 0.001</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7209-9485-1302-AF44-EA10DDF895A3}"/>
              </a:ext>
            </a:extLst>
          </p:cNvPr>
          <p:cNvSpPr>
            <a:spLocks noGrp="1"/>
          </p:cNvSpPr>
          <p:nvPr>
            <p:ph type="title"/>
          </p:nvPr>
        </p:nvSpPr>
        <p:spPr/>
        <p:txBody>
          <a:bodyPr/>
          <a:lstStyle/>
          <a:p>
            <a:r>
              <a:rPr lang="en-CA" dirty="0"/>
              <a:t>E1 Methods: Task 2 </a:t>
            </a:r>
          </a:p>
        </p:txBody>
      </p:sp>
      <p:sp>
        <p:nvSpPr>
          <p:cNvPr id="3" name="Text Placeholder 2">
            <a:extLst>
              <a:ext uri="{FF2B5EF4-FFF2-40B4-BE49-F238E27FC236}">
                <a16:creationId xmlns:a16="http://schemas.microsoft.com/office/drawing/2014/main" id="{81E4BA9C-29D3-B7CE-367A-B83B410F9CCE}"/>
              </a:ext>
            </a:extLst>
          </p:cNvPr>
          <p:cNvSpPr>
            <a:spLocks noGrp="1"/>
          </p:cNvSpPr>
          <p:nvPr>
            <p:ph type="body" idx="1"/>
          </p:nvPr>
        </p:nvSpPr>
        <p:spPr/>
        <p:txBody>
          <a:bodyPr>
            <a:normAutofit fontScale="77500" lnSpcReduction="20000"/>
          </a:bodyPr>
          <a:lstStyle/>
          <a:p>
            <a:pPr marL="0" indent="0">
              <a:buNone/>
            </a:pPr>
            <a:r>
              <a:rPr lang="en-CA" dirty="0"/>
              <a:t>32 general knowledge questions chosen from 4 accuracy range</a:t>
            </a:r>
          </a:p>
          <a:p>
            <a:r>
              <a:rPr lang="en-US" dirty="0"/>
              <a:t>Coane, J. H., &amp;; Umanath, S. (2021). A database of general knowledge question performance in older adults. </a:t>
            </a:r>
            <a:r>
              <a:rPr lang="en-US" i="1" dirty="0"/>
              <a:t>Behavior Research Methods, 53</a:t>
            </a:r>
            <a:r>
              <a:rPr lang="en-US" dirty="0"/>
              <a:t>(1), 415-429.</a:t>
            </a:r>
            <a:endParaRPr lang="en-CA" dirty="0"/>
          </a:p>
          <a:p>
            <a:r>
              <a:rPr lang="en-CA" dirty="0"/>
              <a:t>Questions adapted to a “True”/”False” format; for each question:</a:t>
            </a:r>
          </a:p>
          <a:p>
            <a:pPr lvl="1"/>
            <a:r>
              <a:rPr lang="en-CA" dirty="0"/>
              <a:t>Participants chose whether the statement was “True” or “False”</a:t>
            </a:r>
          </a:p>
          <a:p>
            <a:pPr lvl="1"/>
            <a:r>
              <a:rPr lang="en-CA" dirty="0"/>
              <a:t>Participants rated their confidence with their chosen answer, on a scale of 50 (“</a:t>
            </a:r>
            <a:r>
              <a:rPr lang="en-US" dirty="0"/>
              <a:t>not at all confident, essentially a coin toss</a:t>
            </a:r>
            <a:r>
              <a:rPr lang="en-US" b="1" dirty="0"/>
              <a:t>”</a:t>
            </a:r>
            <a:r>
              <a:rPr lang="en-CA" dirty="0"/>
              <a:t>) to 100 (“</a:t>
            </a:r>
            <a:r>
              <a:rPr lang="en-US" dirty="0"/>
              <a:t>absolutely confident, no chance of being wrong”</a:t>
            </a:r>
            <a:r>
              <a:rPr lang="en-CA" dirty="0"/>
              <a:t>)</a:t>
            </a:r>
          </a:p>
          <a:p>
            <a:pPr marL="0" indent="0">
              <a:buNone/>
            </a:pPr>
            <a:endParaRPr lang="en-CA" dirty="0"/>
          </a:p>
          <a:p>
            <a:pPr marL="0" indent="0">
              <a:buNone/>
            </a:pPr>
            <a:r>
              <a:rPr lang="en-CA" dirty="0"/>
              <a:t>2 Measures:</a:t>
            </a:r>
          </a:p>
          <a:p>
            <a:r>
              <a:rPr lang="en-CA" dirty="0"/>
              <a:t>Brier score (see next slide)</a:t>
            </a:r>
          </a:p>
          <a:p>
            <a:r>
              <a:rPr lang="en-CA" dirty="0"/>
              <a:t>Calibration = [the number of questions that the participant thinks they answered correctly] – [the number of questions that the participant actually answered correctly]</a:t>
            </a:r>
          </a:p>
        </p:txBody>
      </p:sp>
    </p:spTree>
    <p:extLst>
      <p:ext uri="{BB962C8B-B14F-4D97-AF65-F5344CB8AC3E}">
        <p14:creationId xmlns:p14="http://schemas.microsoft.com/office/powerpoint/2010/main" val="18078560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B11FC-298B-915C-3FD5-B50939023FCA}"/>
              </a:ext>
            </a:extLst>
          </p:cNvPr>
          <p:cNvSpPr>
            <a:spLocks noGrp="1"/>
          </p:cNvSpPr>
          <p:nvPr>
            <p:ph type="title"/>
          </p:nvPr>
        </p:nvSpPr>
        <p:spPr/>
        <p:txBody>
          <a:bodyPr/>
          <a:lstStyle/>
          <a:p>
            <a:r>
              <a:rPr lang="en-CA" dirty="0"/>
              <a:t>E1 Methods: Task 2 (Brier Score)</a:t>
            </a:r>
          </a:p>
        </p:txBody>
      </p:sp>
      <p:sp>
        <p:nvSpPr>
          <p:cNvPr id="3" name="Text Placeholder 2">
            <a:extLst>
              <a:ext uri="{FF2B5EF4-FFF2-40B4-BE49-F238E27FC236}">
                <a16:creationId xmlns:a16="http://schemas.microsoft.com/office/drawing/2014/main" id="{F61135E8-03CE-4EAE-9FCF-371C9F1D1B49}"/>
              </a:ext>
            </a:extLst>
          </p:cNvPr>
          <p:cNvSpPr>
            <a:spLocks noGrp="1"/>
          </p:cNvSpPr>
          <p:nvPr>
            <p:ph type="body" idx="1"/>
          </p:nvPr>
        </p:nvSpPr>
        <p:spPr/>
        <p:txBody>
          <a:bodyPr>
            <a:normAutofit fontScale="70000" lnSpcReduction="20000"/>
          </a:bodyPr>
          <a:lstStyle/>
          <a:p>
            <a:r>
              <a:rPr lang="en-CA" i="1" dirty="0"/>
              <a:t>N</a:t>
            </a:r>
            <a:r>
              <a:rPr lang="en-CA" dirty="0"/>
              <a:t> = # of total forecasts (34,016 for E1)</a:t>
            </a:r>
          </a:p>
          <a:p>
            <a:r>
              <a:rPr lang="en-CA" i="1" dirty="0"/>
              <a:t>t </a:t>
            </a:r>
            <a:r>
              <a:rPr lang="en-CA" dirty="0"/>
              <a:t>=</a:t>
            </a:r>
            <a:r>
              <a:rPr lang="en-CA" i="1" dirty="0"/>
              <a:t> </a:t>
            </a:r>
            <a:r>
              <a:rPr lang="en-CA" dirty="0"/>
              <a:t>individual forecast</a:t>
            </a:r>
          </a:p>
          <a:p>
            <a:r>
              <a:rPr lang="en-CA" i="1" dirty="0"/>
              <a:t>f</a:t>
            </a:r>
            <a:r>
              <a:rPr lang="en-CA" i="1" baseline="-25000" dirty="0"/>
              <a:t>t</a:t>
            </a:r>
            <a:r>
              <a:rPr lang="en-CA" dirty="0"/>
              <a:t> = predicted probability of individual forecast (0-1)</a:t>
            </a:r>
          </a:p>
          <a:p>
            <a:r>
              <a:rPr lang="en-CA" i="1" dirty="0" err="1"/>
              <a:t>o</a:t>
            </a:r>
            <a:r>
              <a:rPr lang="en-CA" i="1" baseline="-25000" dirty="0" err="1"/>
              <a:t>t</a:t>
            </a:r>
            <a:r>
              <a:rPr lang="en-CA" dirty="0"/>
              <a:t> = outcome of the event (0, 1)</a:t>
            </a:r>
          </a:p>
          <a:p>
            <a:pPr lvl="1"/>
            <a:r>
              <a:rPr lang="en-CA" dirty="0"/>
              <a:t>For questions where correct answer is True: </a:t>
            </a:r>
          </a:p>
          <a:p>
            <a:pPr lvl="2"/>
            <a:r>
              <a:rPr lang="en-CA" i="1" dirty="0"/>
              <a:t>f</a:t>
            </a:r>
            <a:r>
              <a:rPr lang="en-CA" i="1" baseline="-25000" dirty="0"/>
              <a:t>t</a:t>
            </a:r>
            <a:r>
              <a:rPr lang="en-CA" dirty="0"/>
              <a:t> is calculated as (</a:t>
            </a:r>
            <a:r>
              <a:rPr lang="en-CA" i="1" dirty="0"/>
              <a:t>C</a:t>
            </a:r>
            <a:r>
              <a:rPr lang="en-CA" dirty="0"/>
              <a:t> – 1)</a:t>
            </a:r>
            <a:r>
              <a:rPr lang="en-CA" baseline="30000" dirty="0"/>
              <a:t>2</a:t>
            </a:r>
            <a:r>
              <a:rPr lang="en-CA" dirty="0"/>
              <a:t> when participant chooses “True”</a:t>
            </a:r>
          </a:p>
          <a:p>
            <a:pPr lvl="2"/>
            <a:r>
              <a:rPr lang="en-CA" i="1" dirty="0"/>
              <a:t>f</a:t>
            </a:r>
            <a:r>
              <a:rPr lang="en-CA" i="1" baseline="-25000" dirty="0"/>
              <a:t>t</a:t>
            </a:r>
            <a:r>
              <a:rPr lang="en-CA" dirty="0"/>
              <a:t> is calculated as [(1 – </a:t>
            </a:r>
            <a:r>
              <a:rPr lang="en-CA" i="1" dirty="0"/>
              <a:t>C)</a:t>
            </a:r>
            <a:r>
              <a:rPr lang="en-CA" dirty="0"/>
              <a:t> – 1]</a:t>
            </a:r>
            <a:r>
              <a:rPr lang="en-CA" baseline="30000" dirty="0"/>
              <a:t>2</a:t>
            </a:r>
            <a:r>
              <a:rPr lang="en-CA" dirty="0"/>
              <a:t> when participant chooses “False”</a:t>
            </a:r>
          </a:p>
          <a:p>
            <a:pPr lvl="1"/>
            <a:r>
              <a:rPr lang="en-CA" dirty="0"/>
              <a:t>For questions where correct answer is False: </a:t>
            </a:r>
          </a:p>
          <a:p>
            <a:pPr lvl="2"/>
            <a:r>
              <a:rPr lang="en-CA" i="1" dirty="0"/>
              <a:t>f</a:t>
            </a:r>
            <a:r>
              <a:rPr lang="en-CA" i="1" baseline="-25000" dirty="0"/>
              <a:t>t</a:t>
            </a:r>
            <a:r>
              <a:rPr lang="en-CA" dirty="0"/>
              <a:t> is calculated as (</a:t>
            </a:r>
            <a:r>
              <a:rPr lang="en-CA" i="1" dirty="0"/>
              <a:t>C</a:t>
            </a:r>
            <a:r>
              <a:rPr lang="en-CA" dirty="0"/>
              <a:t> – 0)</a:t>
            </a:r>
            <a:r>
              <a:rPr lang="en-CA" baseline="30000" dirty="0"/>
              <a:t>2</a:t>
            </a:r>
            <a:r>
              <a:rPr lang="en-CA" dirty="0"/>
              <a:t> when participant chooses “True”</a:t>
            </a:r>
          </a:p>
          <a:p>
            <a:pPr lvl="2"/>
            <a:r>
              <a:rPr lang="en-CA" i="1" dirty="0"/>
              <a:t>f</a:t>
            </a:r>
            <a:r>
              <a:rPr lang="en-CA" i="1" baseline="-25000" dirty="0"/>
              <a:t>t</a:t>
            </a:r>
            <a:r>
              <a:rPr lang="en-CA" dirty="0"/>
              <a:t> is calculated as [(1 – </a:t>
            </a:r>
            <a:r>
              <a:rPr lang="en-CA" i="1" dirty="0"/>
              <a:t>C)</a:t>
            </a:r>
            <a:r>
              <a:rPr lang="en-CA" dirty="0"/>
              <a:t> – 0]</a:t>
            </a:r>
            <a:r>
              <a:rPr lang="en-CA" baseline="30000" dirty="0"/>
              <a:t>2</a:t>
            </a:r>
            <a:r>
              <a:rPr lang="en-CA" dirty="0"/>
              <a:t> when participant chooses “False”</a:t>
            </a:r>
          </a:p>
          <a:p>
            <a:pPr lvl="1"/>
            <a:r>
              <a:rPr lang="en-CA" i="1" dirty="0"/>
              <a:t>C</a:t>
            </a:r>
            <a:r>
              <a:rPr lang="en-CA" dirty="0"/>
              <a:t> = participant’s stated confidence for the individual forecast, expressed as a proportion</a:t>
            </a:r>
          </a:p>
          <a:p>
            <a:r>
              <a:rPr lang="en-CA" dirty="0"/>
              <a:t>Lower brier scores correspond to better forecasting accuracy (0 = perfect forecasting accuracy)</a:t>
            </a:r>
          </a:p>
        </p:txBody>
      </p:sp>
      <p:pic>
        <p:nvPicPr>
          <p:cNvPr id="5" name="Picture 4">
            <a:extLst>
              <a:ext uri="{FF2B5EF4-FFF2-40B4-BE49-F238E27FC236}">
                <a16:creationId xmlns:a16="http://schemas.microsoft.com/office/drawing/2014/main" id="{78CE35C7-E13C-8A5E-5406-5D5B7EE79A0C}"/>
              </a:ext>
            </a:extLst>
          </p:cNvPr>
          <p:cNvPicPr>
            <a:picLocks noChangeAspect="1"/>
          </p:cNvPicPr>
          <p:nvPr/>
        </p:nvPicPr>
        <p:blipFill>
          <a:blip r:embed="rId3"/>
          <a:stretch>
            <a:fillRect/>
          </a:stretch>
        </p:blipFill>
        <p:spPr>
          <a:xfrm>
            <a:off x="5986055" y="653496"/>
            <a:ext cx="2325142" cy="806205"/>
          </a:xfrm>
          <a:prstGeom prst="rect">
            <a:avLst/>
          </a:prstGeom>
        </p:spPr>
      </p:pic>
    </p:spTree>
    <p:extLst>
      <p:ext uri="{BB962C8B-B14F-4D97-AF65-F5344CB8AC3E}">
        <p14:creationId xmlns:p14="http://schemas.microsoft.com/office/powerpoint/2010/main" val="13189778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41C86-76A0-8ECA-CF69-3C578EA9A5C8}"/>
              </a:ext>
            </a:extLst>
          </p:cNvPr>
          <p:cNvSpPr>
            <a:spLocks noGrp="1"/>
          </p:cNvSpPr>
          <p:nvPr>
            <p:ph type="title"/>
          </p:nvPr>
        </p:nvSpPr>
        <p:spPr/>
        <p:txBody>
          <a:bodyPr/>
          <a:lstStyle/>
          <a:p>
            <a:r>
              <a:rPr lang="en-CA" dirty="0"/>
              <a:t>E1 correlations: EHI effect with Brier score</a:t>
            </a:r>
          </a:p>
        </p:txBody>
      </p:sp>
      <p:pic>
        <p:nvPicPr>
          <p:cNvPr id="5" name="Picture 4">
            <a:extLst>
              <a:ext uri="{FF2B5EF4-FFF2-40B4-BE49-F238E27FC236}">
                <a16:creationId xmlns:a16="http://schemas.microsoft.com/office/drawing/2014/main" id="{B4C5B7E1-6EC2-4536-8E6B-15F1BC0A9A34}"/>
              </a:ext>
            </a:extLst>
          </p:cNvPr>
          <p:cNvPicPr>
            <a:picLocks noChangeAspect="1"/>
          </p:cNvPicPr>
          <p:nvPr/>
        </p:nvPicPr>
        <p:blipFill>
          <a:blip r:embed="rId3"/>
          <a:stretch>
            <a:fillRect/>
          </a:stretch>
        </p:blipFill>
        <p:spPr>
          <a:xfrm>
            <a:off x="1394500" y="1839543"/>
            <a:ext cx="6355000" cy="1464413"/>
          </a:xfrm>
          <a:prstGeom prst="rect">
            <a:avLst/>
          </a:prstGeom>
        </p:spPr>
      </p:pic>
    </p:spTree>
    <p:extLst>
      <p:ext uri="{BB962C8B-B14F-4D97-AF65-F5344CB8AC3E}">
        <p14:creationId xmlns:p14="http://schemas.microsoft.com/office/powerpoint/2010/main" val="171271485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83B39-2D0D-13B7-AE28-196E269856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AF0886-AE37-743D-E819-B25C29467993}"/>
              </a:ext>
            </a:extLst>
          </p:cNvPr>
          <p:cNvSpPr>
            <a:spLocks noGrp="1"/>
          </p:cNvSpPr>
          <p:nvPr>
            <p:ph type="title"/>
          </p:nvPr>
        </p:nvSpPr>
        <p:spPr>
          <a:xfrm>
            <a:off x="323689" y="859901"/>
            <a:ext cx="8496622" cy="369333"/>
          </a:xfrm>
        </p:spPr>
        <p:txBody>
          <a:bodyPr/>
          <a:lstStyle/>
          <a:p>
            <a:r>
              <a:rPr lang="en-CA" dirty="0"/>
              <a:t>Introduction to Experiment 2</a:t>
            </a:r>
          </a:p>
        </p:txBody>
      </p:sp>
      <p:sp>
        <p:nvSpPr>
          <p:cNvPr id="3" name="Text Placeholder 2">
            <a:extLst>
              <a:ext uri="{FF2B5EF4-FFF2-40B4-BE49-F238E27FC236}">
                <a16:creationId xmlns:a16="http://schemas.microsoft.com/office/drawing/2014/main" id="{95F804C6-A392-7BDF-3616-203BAFC61D69}"/>
              </a:ext>
            </a:extLst>
          </p:cNvPr>
          <p:cNvSpPr>
            <a:spLocks noGrp="1"/>
          </p:cNvSpPr>
          <p:nvPr>
            <p:ph type="body" idx="1"/>
          </p:nvPr>
        </p:nvSpPr>
        <p:spPr/>
        <p:txBody>
          <a:bodyPr>
            <a:normAutofit fontScale="92500" lnSpcReduction="10000"/>
          </a:bodyPr>
          <a:lstStyle/>
          <a:p>
            <a:pPr marL="0" indent="0">
              <a:buNone/>
            </a:pPr>
            <a:r>
              <a:rPr lang="en-CA" dirty="0"/>
              <a:t>Aim: expand on the EHI findings from Experiment 1 and </a:t>
            </a:r>
            <a:r>
              <a:rPr lang="en-CA" dirty="0" err="1"/>
              <a:t>Quoidbach</a:t>
            </a:r>
            <a:r>
              <a:rPr lang="en-CA" dirty="0"/>
              <a:t> et al., and incorporating time intervals to assess </a:t>
            </a:r>
          </a:p>
          <a:p>
            <a:pPr marL="0" indent="0">
              <a:buNone/>
            </a:pPr>
            <a:endParaRPr lang="en-CA" dirty="0"/>
          </a:p>
          <a:p>
            <a:r>
              <a:rPr lang="en-CA" dirty="0"/>
              <a:t>RQ1: How do domain-specific items (items within domains of preferences, personality, life satisfaction, and values), temporal direction (past vs future), interval, interval display order, and temporal display order affect EHI? </a:t>
            </a:r>
          </a:p>
          <a:p>
            <a:r>
              <a:rPr lang="en-CA" dirty="0"/>
              <a:t>RQ2: How do domain-general items (perception of overall domain change), temporal direction, interval, interval display order, and temporal display order affect EHI? </a:t>
            </a:r>
          </a:p>
          <a:p>
            <a:r>
              <a:rPr lang="en-CA" dirty="0"/>
              <a:t>RQ3: What is the relationship between EHI effect and individual difference measures? </a:t>
            </a:r>
          </a:p>
        </p:txBody>
      </p:sp>
    </p:spTree>
    <p:extLst>
      <p:ext uri="{BB962C8B-B14F-4D97-AF65-F5344CB8AC3E}">
        <p14:creationId xmlns:p14="http://schemas.microsoft.com/office/powerpoint/2010/main" val="424245257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itle 1"/>
          <p:cNvSpPr txBox="1">
            <a:spLocks noGrp="1"/>
          </p:cNvSpPr>
          <p:nvPr>
            <p:ph type="title"/>
          </p:nvPr>
        </p:nvSpPr>
        <p:spPr>
          <a:xfrm>
            <a:off x="323689" y="871933"/>
            <a:ext cx="8496622" cy="369333"/>
          </a:xfrm>
          <a:prstGeom prst="rect">
            <a:avLst/>
          </a:prstGeom>
        </p:spPr>
        <p:txBody>
          <a:bodyPr/>
          <a:lstStyle/>
          <a:p>
            <a:r>
              <a:t>Experiment 2: Methods Modifications </a:t>
            </a:r>
          </a:p>
        </p:txBody>
      </p:sp>
      <p:sp>
        <p:nvSpPr>
          <p:cNvPr id="160" name="Content Placeholder 2"/>
          <p:cNvSpPr txBox="1">
            <a:spLocks noGrp="1"/>
          </p:cNvSpPr>
          <p:nvPr>
            <p:ph type="body" idx="1"/>
          </p:nvPr>
        </p:nvSpPr>
        <p:spPr>
          <a:xfrm>
            <a:off x="323689" y="1389050"/>
            <a:ext cx="8496622" cy="3400028"/>
          </a:xfrm>
          <a:prstGeom prst="rect">
            <a:avLst/>
          </a:prstGeom>
        </p:spPr>
        <p:txBody>
          <a:bodyPr/>
          <a:lstStyle/>
          <a:p>
            <a:r>
              <a:rPr dirty="0"/>
              <a:t>N = 4</a:t>
            </a:r>
            <a:r>
              <a:rPr lang="en-CA" dirty="0"/>
              <a:t>89 </a:t>
            </a:r>
            <a:r>
              <a:rPr lang="it-IT" dirty="0"/>
              <a:t>recruited online via Qualtrics Panels</a:t>
            </a:r>
            <a:endParaRPr dirty="0"/>
          </a:p>
          <a:p>
            <a:r>
              <a:rPr dirty="0"/>
              <a:t>Added within-subjects variable (interval): present, past 5 years, past 10 years, future 5 years, future 10 years</a:t>
            </a:r>
          </a:p>
          <a:p>
            <a:pPr lvl="1">
              <a:spcBef>
                <a:spcPts val="500"/>
              </a:spcBef>
              <a:buFont typeface="Calibri"/>
            </a:pPr>
            <a:r>
              <a:rPr dirty="0"/>
              <a:t>For both domain-specific and domain-general questions </a:t>
            </a:r>
          </a:p>
          <a:p>
            <a:pPr lvl="1">
              <a:spcBef>
                <a:spcPts val="500"/>
              </a:spcBef>
              <a:buFont typeface="Calibri"/>
            </a:pPr>
            <a:r>
              <a:rPr dirty="0"/>
              <a:t>Removed “life satisfaction” domain for brevity</a:t>
            </a:r>
          </a:p>
          <a:p>
            <a:r>
              <a:rPr dirty="0"/>
              <a:t>Added between-subjects variable: interval display order (in the past or future time frame, was 5 years in the past/future or 10 years in the past/future displayed first?)</a:t>
            </a:r>
            <a:endParaRPr lang="en-CA"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Content Placeholder 2"/>
          <p:cNvSpPr txBox="1">
            <a:spLocks noGrp="1"/>
          </p:cNvSpPr>
          <p:nvPr>
            <p:ph type="body" sz="half" idx="1"/>
          </p:nvPr>
        </p:nvSpPr>
        <p:spPr>
          <a:xfrm>
            <a:off x="323688" y="1444893"/>
            <a:ext cx="3693509" cy="3339773"/>
          </a:xfrm>
          <a:prstGeom prst="rect">
            <a:avLst/>
          </a:prstGeom>
        </p:spPr>
        <p:txBody>
          <a:bodyPr/>
          <a:lstStyle/>
          <a:p>
            <a:pPr marL="0" indent="0">
              <a:buSzTx/>
              <a:buNone/>
            </a:pPr>
            <a:r>
              <a:t>Main effect of temporal direction</a:t>
            </a:r>
          </a:p>
          <a:p>
            <a:r>
              <a:t>F(1, 486) = 40.323, </a:t>
            </a:r>
            <a:r>
              <a:rPr i="1"/>
              <a:t>p </a:t>
            </a:r>
            <a:r>
              <a:t>&lt; 0.0001</a:t>
            </a:r>
          </a:p>
          <a:p>
            <a:r>
              <a:t>Demonstrates EHI effect</a:t>
            </a:r>
          </a:p>
        </p:txBody>
      </p:sp>
      <p:pic>
        <p:nvPicPr>
          <p:cNvPr id="163" name="Picture 4" descr="Picture 4"/>
          <p:cNvPicPr>
            <a:picLocks noChangeAspect="1"/>
          </p:cNvPicPr>
          <p:nvPr/>
        </p:nvPicPr>
        <p:blipFill>
          <a:blip r:embed="rId2"/>
          <a:stretch>
            <a:fillRect/>
          </a:stretch>
        </p:blipFill>
        <p:spPr>
          <a:xfrm>
            <a:off x="4859675" y="761912"/>
            <a:ext cx="3188033" cy="4022755"/>
          </a:xfrm>
          <a:prstGeom prst="rect">
            <a:avLst/>
          </a:prstGeom>
          <a:ln w="12700">
            <a:miter lim="400000"/>
          </a:ln>
        </p:spPr>
      </p:pic>
      <p:sp>
        <p:nvSpPr>
          <p:cNvPr id="164" name="Title 1"/>
          <p:cNvSpPr txBox="1">
            <a:spLocks noGrp="1"/>
          </p:cNvSpPr>
          <p:nvPr>
            <p:ph type="title"/>
          </p:nvPr>
        </p:nvSpPr>
        <p:spPr>
          <a:xfrm>
            <a:off x="323689" y="871933"/>
            <a:ext cx="8496622" cy="369333"/>
          </a:xfrm>
          <a:prstGeom prst="rect">
            <a:avLst/>
          </a:prstGeom>
        </p:spPr>
        <p:txBody>
          <a:bodyPr/>
          <a:lstStyle/>
          <a:p>
            <a:r>
              <a:t>E2: Results (Domain Specific)</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itle 1"/>
          <p:cNvSpPr txBox="1">
            <a:spLocks noGrp="1"/>
          </p:cNvSpPr>
          <p:nvPr>
            <p:ph type="title"/>
          </p:nvPr>
        </p:nvSpPr>
        <p:spPr>
          <a:xfrm>
            <a:off x="323689" y="871933"/>
            <a:ext cx="8496622" cy="369333"/>
          </a:xfrm>
          <a:prstGeom prst="rect">
            <a:avLst/>
          </a:prstGeom>
        </p:spPr>
        <p:txBody>
          <a:bodyPr/>
          <a:lstStyle>
            <a:lvl1pPr defTabSz="777240">
              <a:defRPr sz="1530"/>
            </a:lvl1pPr>
          </a:lstStyle>
          <a:p>
            <a:r>
              <a:t>Exp2 (Domain Specific Questions): Temporal Display Order x Temporal Direction x Interval </a:t>
            </a:r>
          </a:p>
        </p:txBody>
      </p:sp>
      <p:pic>
        <p:nvPicPr>
          <p:cNvPr id="3" name="Picture 2">
            <a:extLst>
              <a:ext uri="{FF2B5EF4-FFF2-40B4-BE49-F238E27FC236}">
                <a16:creationId xmlns:a16="http://schemas.microsoft.com/office/drawing/2014/main" id="{8A5EEE25-7B91-268B-87FC-91B854433B4D}"/>
              </a:ext>
            </a:extLst>
          </p:cNvPr>
          <p:cNvPicPr>
            <a:picLocks noChangeAspect="1"/>
          </p:cNvPicPr>
          <p:nvPr/>
        </p:nvPicPr>
        <p:blipFill>
          <a:blip r:embed="rId3"/>
          <a:stretch>
            <a:fillRect/>
          </a:stretch>
        </p:blipFill>
        <p:spPr>
          <a:xfrm>
            <a:off x="1214286" y="1241266"/>
            <a:ext cx="6715428" cy="3609326"/>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Content Placeholder 2"/>
          <p:cNvSpPr txBox="1">
            <a:spLocks noGrp="1"/>
          </p:cNvSpPr>
          <p:nvPr>
            <p:ph type="body" sz="half" idx="1"/>
          </p:nvPr>
        </p:nvSpPr>
        <p:spPr>
          <a:xfrm>
            <a:off x="323688" y="1444893"/>
            <a:ext cx="4330074" cy="3339773"/>
          </a:xfrm>
          <a:prstGeom prst="rect">
            <a:avLst/>
          </a:prstGeom>
        </p:spPr>
        <p:txBody>
          <a:bodyPr/>
          <a:lstStyle/>
          <a:p>
            <a:pPr marL="0" indent="0">
              <a:buSzTx/>
              <a:buNone/>
            </a:pPr>
            <a:r>
              <a:t>Main effect of temporal direction </a:t>
            </a:r>
          </a:p>
          <a:p>
            <a:r>
              <a:t>F(1, 486) = 7.959, p = 0.00498</a:t>
            </a:r>
          </a:p>
          <a:p>
            <a:r>
              <a:t>Positive EHI effect</a:t>
            </a:r>
          </a:p>
        </p:txBody>
      </p:sp>
      <p:pic>
        <p:nvPicPr>
          <p:cNvPr id="172" name="Picture 6" descr="Picture 6"/>
          <p:cNvPicPr>
            <a:picLocks noChangeAspect="1"/>
          </p:cNvPicPr>
          <p:nvPr/>
        </p:nvPicPr>
        <p:blipFill>
          <a:blip r:embed="rId2"/>
          <a:stretch>
            <a:fillRect/>
          </a:stretch>
        </p:blipFill>
        <p:spPr>
          <a:xfrm>
            <a:off x="4279803" y="871933"/>
            <a:ext cx="4264560" cy="3912735"/>
          </a:xfrm>
          <a:prstGeom prst="rect">
            <a:avLst/>
          </a:prstGeom>
          <a:ln w="12700">
            <a:miter lim="400000"/>
          </a:ln>
        </p:spPr>
      </p:pic>
      <p:sp>
        <p:nvSpPr>
          <p:cNvPr id="173" name="Title 1"/>
          <p:cNvSpPr txBox="1">
            <a:spLocks noGrp="1"/>
          </p:cNvSpPr>
          <p:nvPr>
            <p:ph type="title"/>
          </p:nvPr>
        </p:nvSpPr>
        <p:spPr>
          <a:xfrm>
            <a:off x="323689" y="871933"/>
            <a:ext cx="8496622" cy="369333"/>
          </a:xfrm>
          <a:prstGeom prst="rect">
            <a:avLst/>
          </a:prstGeom>
        </p:spPr>
        <p:txBody>
          <a:bodyPr/>
          <a:lstStyle/>
          <a:p>
            <a:r>
              <a:t>E2: Results (Domain General)</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1"/>
          <p:cNvSpPr txBox="1">
            <a:spLocks noGrp="1"/>
          </p:cNvSpPr>
          <p:nvPr>
            <p:ph type="title"/>
          </p:nvPr>
        </p:nvSpPr>
        <p:spPr>
          <a:xfrm>
            <a:off x="323689" y="871933"/>
            <a:ext cx="8496622" cy="369333"/>
          </a:xfrm>
          <a:prstGeom prst="rect">
            <a:avLst/>
          </a:prstGeom>
        </p:spPr>
        <p:txBody>
          <a:bodyPr/>
          <a:lstStyle>
            <a:lvl1pPr>
              <a:defRPr sz="1400"/>
            </a:lvl1pPr>
          </a:lstStyle>
          <a:p>
            <a:r>
              <a:t>Exp2 (Domain General Questions): Temporal Display Order x Temporal Direction x Interval </a:t>
            </a:r>
          </a:p>
        </p:txBody>
      </p:sp>
      <p:pic>
        <p:nvPicPr>
          <p:cNvPr id="3" name="Picture 2">
            <a:extLst>
              <a:ext uri="{FF2B5EF4-FFF2-40B4-BE49-F238E27FC236}">
                <a16:creationId xmlns:a16="http://schemas.microsoft.com/office/drawing/2014/main" id="{51914FC8-56F9-DA2A-A271-34909A723B8E}"/>
              </a:ext>
            </a:extLst>
          </p:cNvPr>
          <p:cNvPicPr>
            <a:picLocks noChangeAspect="1"/>
          </p:cNvPicPr>
          <p:nvPr/>
        </p:nvPicPr>
        <p:blipFill>
          <a:blip r:embed="rId3"/>
          <a:stretch>
            <a:fillRect/>
          </a:stretch>
        </p:blipFill>
        <p:spPr>
          <a:xfrm>
            <a:off x="1287379" y="1335505"/>
            <a:ext cx="6862499" cy="3487592"/>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B375-315E-8B5C-C3E6-F87755BB32D5}"/>
              </a:ext>
            </a:extLst>
          </p:cNvPr>
          <p:cNvSpPr>
            <a:spLocks noGrp="1"/>
          </p:cNvSpPr>
          <p:nvPr>
            <p:ph type="title"/>
          </p:nvPr>
        </p:nvSpPr>
        <p:spPr/>
        <p:txBody>
          <a:bodyPr/>
          <a:lstStyle/>
          <a:p>
            <a:r>
              <a:rPr lang="en-CA" dirty="0"/>
              <a:t>E2: correlations</a:t>
            </a:r>
          </a:p>
        </p:txBody>
      </p:sp>
      <p:pic>
        <p:nvPicPr>
          <p:cNvPr id="21" name="Picture 20">
            <a:extLst>
              <a:ext uri="{FF2B5EF4-FFF2-40B4-BE49-F238E27FC236}">
                <a16:creationId xmlns:a16="http://schemas.microsoft.com/office/drawing/2014/main" id="{E3A98A6E-1224-4C09-78F0-16CF104B8A3D}"/>
              </a:ext>
            </a:extLst>
          </p:cNvPr>
          <p:cNvPicPr>
            <a:picLocks noChangeAspect="1"/>
          </p:cNvPicPr>
          <p:nvPr/>
        </p:nvPicPr>
        <p:blipFill>
          <a:blip r:embed="rId3"/>
          <a:stretch>
            <a:fillRect/>
          </a:stretch>
        </p:blipFill>
        <p:spPr>
          <a:xfrm>
            <a:off x="1291092" y="1392216"/>
            <a:ext cx="6561816" cy="3179784"/>
          </a:xfrm>
          <a:prstGeom prst="rect">
            <a:avLst/>
          </a:prstGeom>
        </p:spPr>
      </p:pic>
    </p:spTree>
    <p:extLst>
      <p:ext uri="{BB962C8B-B14F-4D97-AF65-F5344CB8AC3E}">
        <p14:creationId xmlns:p14="http://schemas.microsoft.com/office/powerpoint/2010/main" val="343111867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Title 1"/>
          <p:cNvSpPr txBox="1">
            <a:spLocks noGrp="1"/>
          </p:cNvSpPr>
          <p:nvPr>
            <p:ph type="title"/>
          </p:nvPr>
        </p:nvSpPr>
        <p:spPr>
          <a:xfrm>
            <a:off x="323689" y="871933"/>
            <a:ext cx="8496622" cy="369333"/>
          </a:xfrm>
          <a:prstGeom prst="rect">
            <a:avLst/>
          </a:prstGeom>
        </p:spPr>
        <p:txBody>
          <a:bodyPr/>
          <a:lstStyle/>
          <a:p>
            <a:r>
              <a:t>Conclusions </a:t>
            </a:r>
          </a:p>
        </p:txBody>
      </p:sp>
      <p:sp>
        <p:nvSpPr>
          <p:cNvPr id="181" name="Content Placeholder 2"/>
          <p:cNvSpPr txBox="1">
            <a:spLocks noGrp="1"/>
          </p:cNvSpPr>
          <p:nvPr>
            <p:ph type="body" idx="1"/>
          </p:nvPr>
        </p:nvSpPr>
        <p:spPr>
          <a:xfrm>
            <a:off x="323689" y="1389050"/>
            <a:ext cx="8496622" cy="3400028"/>
          </a:xfrm>
          <a:prstGeom prst="rect">
            <a:avLst/>
          </a:prstGeom>
        </p:spPr>
        <p:txBody>
          <a:bodyPr/>
          <a:lstStyle/>
          <a:p>
            <a:r>
              <a:rPr dirty="0"/>
              <a:t>Positive EHI effect across both experiments, generalizing results of </a:t>
            </a:r>
            <a:r>
              <a:rPr dirty="0" err="1"/>
              <a:t>Quoidbach</a:t>
            </a:r>
            <a:r>
              <a:rPr dirty="0"/>
              <a:t> et al. (2013) to a within-subject design permitting individual difference measures of EHI</a:t>
            </a:r>
          </a:p>
          <a:p>
            <a:r>
              <a:rPr dirty="0"/>
              <a:t>EHI is stable across domains, strongest across preferences and values. </a:t>
            </a:r>
          </a:p>
          <a:p>
            <a:r>
              <a:rPr dirty="0"/>
              <a:t>EHI is stable across temporal display order, but for domain-specific questions, EHI is larger when future judgments are elicited first.</a:t>
            </a:r>
          </a:p>
          <a:p>
            <a:r>
              <a:rPr dirty="0"/>
              <a:t>Experiment 2 reveals that the past/future contribution to EHI is small relative to the “now” vs. “Not now” effect. In other words, perceive</a:t>
            </a:r>
            <a:r>
              <a:rPr lang="en-CA" dirty="0"/>
              <a:t>d</a:t>
            </a:r>
            <a:r>
              <a:rPr dirty="0"/>
              <a:t> change rapidly decelerates in both directions relative to “now.” </a:t>
            </a:r>
          </a:p>
        </p:txBody>
      </p:sp>
    </p:spTree>
  </p:cSld>
  <p:clrMapOvr>
    <a:masterClrMapping/>
  </p:clrMapOvr>
  <p:transition spd="med"/>
</p:sld>
</file>

<file path=ppt/theme/theme1.xml><?xml version="1.0" encoding="utf-8"?>
<a:theme xmlns:a="http://schemas.openxmlformats.org/drawingml/2006/main" name="ADM(DRDC) Cover Slide">
  <a:themeElements>
    <a:clrScheme name="ADM(DRDC) Cover Slid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ADM(DRDC) Cover Slide">
      <a:majorFont>
        <a:latin typeface="Helvetica"/>
        <a:ea typeface="Helvetica"/>
        <a:cs typeface="Helvetica"/>
      </a:majorFont>
      <a:minorFont>
        <a:latin typeface="Calibri"/>
        <a:ea typeface="Calibri"/>
        <a:cs typeface="Calibri"/>
      </a:minorFont>
    </a:fontScheme>
    <a:fmtScheme name="ADM(DRDC) Cover Sli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ADM(DRDC) Cover Slide">
  <a:themeElements>
    <a:clrScheme name="ADM(DRDC) Cover Slid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ADM(DRDC) Cover Slide">
      <a:majorFont>
        <a:latin typeface="Helvetica"/>
        <a:ea typeface="Helvetica"/>
        <a:cs typeface="Helvetica"/>
      </a:majorFont>
      <a:minorFont>
        <a:latin typeface="Calibri"/>
        <a:ea typeface="Calibri"/>
        <a:cs typeface="Calibri"/>
      </a:minorFont>
    </a:fontScheme>
    <a:fmtScheme name="ADM(DRDC) Cover Sli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478</TotalTime>
  <Words>3034</Words>
  <Application>Microsoft Office PowerPoint</Application>
  <PresentationFormat>On-screen Show (16:9)</PresentationFormat>
  <Paragraphs>272</Paragraphs>
  <Slides>23</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ADM(DRDC) Cover Slide</vt:lpstr>
      <vt:lpstr>PowerPoint Presentation</vt:lpstr>
      <vt:lpstr>Introduction</vt:lpstr>
      <vt:lpstr>Introduction to Experiment 1</vt:lpstr>
      <vt:lpstr>E1 Methods: Task 1 (EHI)</vt:lpstr>
      <vt:lpstr>E1 Methods: EHI cont’d</vt:lpstr>
      <vt:lpstr>Exp1 Domain-Specific Items</vt:lpstr>
      <vt:lpstr>Scale/Inventory Sources</vt:lpstr>
      <vt:lpstr>E1 (EHI task) Results: Domain Specific Questions</vt:lpstr>
      <vt:lpstr>E1 (EHI task) Results (Domain Specific): Temporal Display Order by Temporal Direction </vt:lpstr>
      <vt:lpstr>E1 (EHI task) Results (Domain Specific): Domain by Temporal Direction</vt:lpstr>
      <vt:lpstr>E1 (EHI task) Results: Domain General Question</vt:lpstr>
      <vt:lpstr>E1 correlations: EHI effect with individual difference measures </vt:lpstr>
      <vt:lpstr>E1 Methods: Task 2 </vt:lpstr>
      <vt:lpstr>E1 Methods: Task 2 (Brier Score)</vt:lpstr>
      <vt:lpstr>E1 correlations: EHI effect with Brier score</vt:lpstr>
      <vt:lpstr>Introduction to Experiment 2</vt:lpstr>
      <vt:lpstr>Experiment 2: Methods Modifications </vt:lpstr>
      <vt:lpstr>E2: Results (Domain Specific)</vt:lpstr>
      <vt:lpstr>Exp2 (Domain Specific Questions): Temporal Display Order x Temporal Direction x Interval </vt:lpstr>
      <vt:lpstr>E2: Results (Domain General)</vt:lpstr>
      <vt:lpstr>Exp2 (Domain General Questions): Temporal Display Order x Temporal Direction x Interval </vt:lpstr>
      <vt:lpstr>E2: correlations</vt:lpstr>
      <vt:lpstr>Conclusions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Irina Levit</dc:creator>
  <cp:lastModifiedBy>Irina Levit</cp:lastModifiedBy>
  <cp:revision>18</cp:revision>
  <dcterms:modified xsi:type="dcterms:W3CDTF">2025-10-08T23:42:50Z</dcterms:modified>
</cp:coreProperties>
</file>